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7" r:id="rId4"/>
  </p:sldMasterIdLst>
  <p:notesMasterIdLst>
    <p:notesMasterId r:id="rId33"/>
  </p:notesMasterIdLst>
  <p:handoutMasterIdLst>
    <p:handoutMasterId r:id="rId34"/>
  </p:handoutMasterIdLst>
  <p:sldIdLst>
    <p:sldId id="8866" r:id="rId5"/>
    <p:sldId id="9149" r:id="rId6"/>
    <p:sldId id="9158" r:id="rId7"/>
    <p:sldId id="9131" r:id="rId8"/>
    <p:sldId id="9143" r:id="rId9"/>
    <p:sldId id="9151" r:id="rId10"/>
    <p:sldId id="8889" r:id="rId11"/>
    <p:sldId id="8890" r:id="rId12"/>
    <p:sldId id="9123" r:id="rId13"/>
    <p:sldId id="9156" r:id="rId14"/>
    <p:sldId id="9160" r:id="rId15"/>
    <p:sldId id="9120" r:id="rId16"/>
    <p:sldId id="8896" r:id="rId17"/>
    <p:sldId id="9154" r:id="rId18"/>
    <p:sldId id="9159" r:id="rId19"/>
    <p:sldId id="9157" r:id="rId20"/>
    <p:sldId id="8994" r:id="rId21"/>
    <p:sldId id="9072" r:id="rId22"/>
    <p:sldId id="9150" r:id="rId23"/>
    <p:sldId id="9155" r:id="rId24"/>
    <p:sldId id="277" r:id="rId25"/>
    <p:sldId id="278" r:id="rId26"/>
    <p:sldId id="8969" r:id="rId27"/>
    <p:sldId id="9067" r:id="rId28"/>
    <p:sldId id="9153" r:id="rId29"/>
    <p:sldId id="261" r:id="rId30"/>
    <p:sldId id="9078" r:id="rId31"/>
    <p:sldId id="272" r:id="rId32"/>
  </p:sldIdLst>
  <p:sldSz cx="9144000" cy="5143500" type="screen16x9"/>
  <p:notesSz cx="7315200" cy="9601200"/>
  <p:embeddedFontLst>
    <p:embeddedFont>
      <p:font typeface="Century Gothic" panose="020B0502020202020204" pitchFamily="34" charset="0"/>
      <p:regular r:id="rId35"/>
      <p:bold r:id="rId36"/>
      <p:italic r:id="rId37"/>
      <p:boldItalic r:id="rId38"/>
    </p:embeddedFont>
    <p:embeddedFont>
      <p:font typeface="Goudy Old Style" panose="02020502050305020303" pitchFamily="18" charset="77"/>
      <p:regular r:id="rId39"/>
      <p:bold r:id="rId40"/>
      <p:italic r:id="rId41"/>
    </p:embeddedFont>
    <p:embeddedFont>
      <p:font typeface="Microsoft Sans Serif" panose="020B0604020202020204" pitchFamily="34" charset="0"/>
      <p:regular r:id="rId42"/>
    </p:embeddedFont>
    <p:embeddedFont>
      <p:font typeface="Montserrat Medium" panose="020F0502020204030204" pitchFamily="34" charset="0"/>
      <p:regular r:id="rId43"/>
      <p:italic r:id="rId44"/>
    </p:embeddedFont>
    <p:embeddedFont>
      <p:font typeface="Playfair Display" pitchFamily="2" charset="77"/>
      <p:regular r:id="rId45"/>
      <p:bold r:id="rId46"/>
      <p:italic r:id="rId47"/>
      <p:boldItalic r:id="rId48"/>
    </p:embeddedFont>
    <p:embeddedFont>
      <p:font typeface="Poppins" pitchFamily="2" charset="77"/>
      <p:regular r:id="rId49"/>
      <p:bold r:id="rId50"/>
      <p:italic r:id="rId51"/>
      <p:boldItalic r:id="rId52"/>
    </p:embeddedFont>
    <p:embeddedFont>
      <p:font typeface="Poppins Light" panose="020B0604020202020204" pitchFamily="34" charset="0"/>
      <p:regular r:id="rId53"/>
      <p:italic r:id="rId54"/>
    </p:embeddedFont>
    <p:embeddedFont>
      <p:font typeface="Taviraj" pitchFamily="2" charset="-34"/>
      <p:regular r:id="rId55"/>
      <p:bold r:id="rId56"/>
      <p:italic r:id="rId57"/>
      <p:boldItalic r:id="rId58"/>
    </p:embeddedFont>
    <p:embeddedFont>
      <p:font typeface="Ubuntu" panose="020B0504030602030204" pitchFamily="34" charset="0"/>
      <p:regular r:id="rId59"/>
      <p:bold r:id="rId60"/>
      <p:italic r:id="rId61"/>
      <p:boldItalic r:id="rId62"/>
    </p:embeddedFont>
    <p:embeddedFont>
      <p:font typeface="Ubuntu Light" panose="020B0304030602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A42900-6F82-0874-FC6A-8B582BAF11AB}" name="Christina Sisti" initials="CS" userId="S::christina@homium.io::f3e40212-f994-4001-b1c1-dce8d936a12f" providerId="AD"/>
  <p188:author id="{0DE64810-ECAD-C131-8104-15965D99A7DB}" name="Lawrence Young" initials="LY" userId="b8ad86f4386302b6" providerId="Windows Live"/>
  <p188:author id="{702FD437-4199-AE08-656E-2EA595CF6D1E}" name="David Jette" initials="DJ" userId="e6b033afbc8f4a34" providerId="Windows Live"/>
  <p188:author id="{4697C570-D2DB-2F09-F17F-640B745A1D8B}" name="Vincent Wang" initials="VW" userId="S::vincent@homium.io::42e13088-9b28-4775-bc71-faca2c32fac8" providerId="AD"/>
  <p188:author id="{222BD9ED-B07A-9EA6-5F88-537A91CACC91}" name="Amari Sherrill" initials="AS" userId="d33c224809f376fd" providerId="Windows Live"/>
  <p188:author id="{9D56AFEF-B6CA-1F3F-C149-94230754DF43}" name="Tommy Mercein" initials="TM" userId="S::tommy@homium.io::8333b3a4-8a61-4f92-95c4-6a6fd95f1e5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5ECF4"/>
    <a:srgbClr val="00334A"/>
    <a:srgbClr val="1D428A"/>
    <a:srgbClr val="FBF8D1"/>
    <a:srgbClr val="E5A745"/>
    <a:srgbClr val="14935F"/>
    <a:srgbClr val="FFC000"/>
    <a:srgbClr val="0079A5"/>
    <a:srgbClr val="EF69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86F6C-E49D-4F4B-8A14-03CD54A5C3F7}">
  <a:tblStyle styleId="{0BC86F6C-E49D-4F4B-8A14-03CD54A5C3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730"/>
  </p:normalViewPr>
  <p:slideViewPr>
    <p:cSldViewPr snapToGrid="0">
      <p:cViewPr varScale="1">
        <p:scale>
          <a:sx n="152" d="100"/>
          <a:sy n="152" d="100"/>
        </p:scale>
        <p:origin x="624" y="1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font" Target="fonts/font32.fntdata"/><Relationship Id="rId5" Type="http://schemas.openxmlformats.org/officeDocument/2006/relationships/slide" Target="slides/slide1.xml"/><Relationship Id="rId61" Type="http://schemas.openxmlformats.org/officeDocument/2006/relationships/font" Target="fonts/font2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7.fntdata"/><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font" Target="fonts/font3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5.fntdata"/><Relationship Id="rId34" Type="http://schemas.openxmlformats.org/officeDocument/2006/relationships/handoutMaster" Target="handoutMasters/handoutMaster1.xml"/><Relationship Id="rId50" Type="http://schemas.openxmlformats.org/officeDocument/2006/relationships/font" Target="fonts/font16.fntdata"/><Relationship Id="rId55"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Wang" userId="8295a4fe-ed23-4ae2-89dc-5784447e1335" providerId="ADAL" clId="{5F679885-E036-5C91-9632-060F048DE7A6}"/>
    <pc:docChg chg="modSld">
      <pc:chgData name="Vincent Wang" userId="8295a4fe-ed23-4ae2-89dc-5784447e1335" providerId="ADAL" clId="{5F679885-E036-5C91-9632-060F048DE7A6}" dt="2026-01-07T14:49:41.314" v="11" actId="404"/>
      <pc:docMkLst>
        <pc:docMk/>
      </pc:docMkLst>
      <pc:sldChg chg="modSp mod">
        <pc:chgData name="Vincent Wang" userId="8295a4fe-ed23-4ae2-89dc-5784447e1335" providerId="ADAL" clId="{5F679885-E036-5C91-9632-060F048DE7A6}" dt="2026-01-07T14:49:41.314" v="11" actId="404"/>
        <pc:sldMkLst>
          <pc:docMk/>
          <pc:sldMk cId="4254590258" sldId="8896"/>
        </pc:sldMkLst>
        <pc:spChg chg="mod">
          <ac:chgData name="Vincent Wang" userId="8295a4fe-ed23-4ae2-89dc-5784447e1335" providerId="ADAL" clId="{5F679885-E036-5C91-9632-060F048DE7A6}" dt="2026-01-07T14:49:41.314" v="11" actId="404"/>
          <ac:spMkLst>
            <pc:docMk/>
            <pc:sldMk cId="4254590258" sldId="8896"/>
            <ac:spMk id="18" creationId="{05CA3399-B60A-E508-679E-3525EFAB452C}"/>
          </ac:spMkLst>
        </pc:spChg>
      </pc:sldChg>
    </pc:docChg>
  </pc:docChgLst>
  <pc:docChgLst>
    <pc:chgData name="Christina Sisti" userId="377eb60c-2dba-4ffd-aa93-78ac7a18c4c2" providerId="ADAL" clId="{9D205B2B-82E2-6A41-B364-E9F4D801A537}"/>
    <pc:docChg chg="undo custSel addSld modSld sldOrd">
      <pc:chgData name="Christina Sisti" userId="377eb60c-2dba-4ffd-aa93-78ac7a18c4c2" providerId="ADAL" clId="{9D205B2B-82E2-6A41-B364-E9F4D801A537}" dt="2026-01-12T16:22:51.850" v="1178" actId="20577"/>
      <pc:docMkLst>
        <pc:docMk/>
      </pc:docMkLst>
      <pc:sldChg chg="addSp modSp mod">
        <pc:chgData name="Christina Sisti" userId="377eb60c-2dba-4ffd-aa93-78ac7a18c4c2" providerId="ADAL" clId="{9D205B2B-82E2-6A41-B364-E9F4D801A537}" dt="2025-12-30T15:29:05.287" v="1087" actId="20577"/>
        <pc:sldMkLst>
          <pc:docMk/>
          <pc:sldMk cId="0" sldId="8866"/>
        </pc:sldMkLst>
        <pc:spChg chg="mod">
          <ac:chgData name="Christina Sisti" userId="377eb60c-2dba-4ffd-aa93-78ac7a18c4c2" providerId="ADAL" clId="{9D205B2B-82E2-6A41-B364-E9F4D801A537}" dt="2025-12-30T15:29:05.287" v="1087" actId="20577"/>
          <ac:spMkLst>
            <pc:docMk/>
            <pc:sldMk cId="0" sldId="8866"/>
            <ac:spMk id="167" creationId="{00000000-0000-0000-0000-000000000000}"/>
          </ac:spMkLst>
        </pc:spChg>
        <pc:picChg chg="add mod">
          <ac:chgData name="Christina Sisti" userId="377eb60c-2dba-4ffd-aa93-78ac7a18c4c2" providerId="ADAL" clId="{9D205B2B-82E2-6A41-B364-E9F4D801A537}" dt="2025-12-30T15:24:46.900" v="874" actId="1076"/>
          <ac:picMkLst>
            <pc:docMk/>
            <pc:sldMk cId="0" sldId="8866"/>
            <ac:picMk id="3" creationId="{3EAB7744-1716-0E07-1EFB-A31F425106CC}"/>
          </ac:picMkLst>
        </pc:picChg>
      </pc:sldChg>
      <pc:sldChg chg="addSp delSp modSp add mod">
        <pc:chgData name="Christina Sisti" userId="377eb60c-2dba-4ffd-aa93-78ac7a18c4c2" providerId="ADAL" clId="{9D205B2B-82E2-6A41-B364-E9F4D801A537}" dt="2026-01-05T16:46:21.100" v="1150" actId="20577"/>
        <pc:sldMkLst>
          <pc:docMk/>
          <pc:sldMk cId="359135472" sldId="8889"/>
        </pc:sldMkLst>
        <pc:spChg chg="mod">
          <ac:chgData name="Christina Sisti" userId="377eb60c-2dba-4ffd-aa93-78ac7a18c4c2" providerId="ADAL" clId="{9D205B2B-82E2-6A41-B364-E9F4D801A537}" dt="2025-12-30T15:45:09.606" v="1129" actId="115"/>
          <ac:spMkLst>
            <pc:docMk/>
            <pc:sldMk cId="359135472" sldId="8889"/>
            <ac:spMk id="2" creationId="{5880D0AA-4ADC-BDC9-8549-46C18C89CD07}"/>
          </ac:spMkLst>
        </pc:spChg>
        <pc:spChg chg="mod">
          <ac:chgData name="Christina Sisti" userId="377eb60c-2dba-4ffd-aa93-78ac7a18c4c2" providerId="ADAL" clId="{9D205B2B-82E2-6A41-B364-E9F4D801A537}" dt="2025-12-30T15:22:04.523" v="817" actId="1036"/>
          <ac:spMkLst>
            <pc:docMk/>
            <pc:sldMk cId="359135472" sldId="8889"/>
            <ac:spMk id="7" creationId="{5B22BD17-80AA-B78F-2138-C654EA12AF58}"/>
          </ac:spMkLst>
        </pc:spChg>
        <pc:graphicFrameChg chg="del modGraphic">
          <ac:chgData name="Christina Sisti" userId="377eb60c-2dba-4ffd-aa93-78ac7a18c4c2" providerId="ADAL" clId="{9D205B2B-82E2-6A41-B364-E9F4D801A537}" dt="2025-12-30T15:08:26.033" v="493" actId="478"/>
          <ac:graphicFrameMkLst>
            <pc:docMk/>
            <pc:sldMk cId="359135472" sldId="8889"/>
            <ac:graphicFrameMk id="6" creationId="{9CC3321B-2859-B67E-1C6F-DE05103E6625}"/>
          </ac:graphicFrameMkLst>
        </pc:graphicFrameChg>
        <pc:graphicFrameChg chg="modGraphic">
          <ac:chgData name="Christina Sisti" userId="377eb60c-2dba-4ffd-aa93-78ac7a18c4c2" providerId="ADAL" clId="{9D205B2B-82E2-6A41-B364-E9F4D801A537}" dt="2026-01-05T16:46:21.100" v="1150" actId="20577"/>
          <ac:graphicFrameMkLst>
            <pc:docMk/>
            <pc:sldMk cId="359135472" sldId="8889"/>
            <ac:graphicFrameMk id="19" creationId="{5E924E45-9ED3-8742-01AB-E09D54B2DD14}"/>
          </ac:graphicFrameMkLst>
        </pc:graphicFrameChg>
        <pc:picChg chg="add mod">
          <ac:chgData name="Christina Sisti" userId="377eb60c-2dba-4ffd-aa93-78ac7a18c4c2" providerId="ADAL" clId="{9D205B2B-82E2-6A41-B364-E9F4D801A537}" dt="2025-12-30T15:21:50.872" v="812" actId="1076"/>
          <ac:picMkLst>
            <pc:docMk/>
            <pc:sldMk cId="359135472" sldId="8889"/>
            <ac:picMk id="4" creationId="{42AB855B-BC71-C56E-DE02-AB94A940D51C}"/>
          </ac:picMkLst>
        </pc:picChg>
      </pc:sldChg>
      <pc:sldChg chg="addSp delSp modSp add mod">
        <pc:chgData name="Christina Sisti" userId="377eb60c-2dba-4ffd-aa93-78ac7a18c4c2" providerId="ADAL" clId="{9D205B2B-82E2-6A41-B364-E9F4D801A537}" dt="2026-01-05T16:46:47.701" v="1166" actId="20577"/>
        <pc:sldMkLst>
          <pc:docMk/>
          <pc:sldMk cId="116272105" sldId="8890"/>
        </pc:sldMkLst>
        <pc:spChg chg="mod">
          <ac:chgData name="Christina Sisti" userId="377eb60c-2dba-4ffd-aa93-78ac7a18c4c2" providerId="ADAL" clId="{9D205B2B-82E2-6A41-B364-E9F4D801A537}" dt="2025-12-30T15:23:35.477" v="856" actId="20577"/>
          <ac:spMkLst>
            <pc:docMk/>
            <pc:sldMk cId="116272105" sldId="8890"/>
            <ac:spMk id="2" creationId="{84AAD6C7-07EA-520B-1EDA-AE7A47A854A5}"/>
          </ac:spMkLst>
        </pc:spChg>
        <pc:spChg chg="mod">
          <ac:chgData name="Christina Sisti" userId="377eb60c-2dba-4ffd-aa93-78ac7a18c4c2" providerId="ADAL" clId="{9D205B2B-82E2-6A41-B364-E9F4D801A537}" dt="2025-12-30T15:12:28.010" v="556" actId="166"/>
          <ac:spMkLst>
            <pc:docMk/>
            <pc:sldMk cId="116272105" sldId="8890"/>
            <ac:spMk id="9" creationId="{788A7785-A626-A2EC-0F43-B76C26250773}"/>
          </ac:spMkLst>
        </pc:spChg>
        <pc:spChg chg="mod">
          <ac:chgData name="Christina Sisti" userId="377eb60c-2dba-4ffd-aa93-78ac7a18c4c2" providerId="ADAL" clId="{9D205B2B-82E2-6A41-B364-E9F4D801A537}" dt="2025-12-30T15:33:34.058" v="1128" actId="1076"/>
          <ac:spMkLst>
            <pc:docMk/>
            <pc:sldMk cId="116272105" sldId="8890"/>
            <ac:spMk id="12" creationId="{E006EC30-5551-92FE-828E-4E65E6A5CBCF}"/>
          </ac:spMkLst>
        </pc:spChg>
        <pc:graphicFrameChg chg="del">
          <ac:chgData name="Christina Sisti" userId="377eb60c-2dba-4ffd-aa93-78ac7a18c4c2" providerId="ADAL" clId="{9D205B2B-82E2-6A41-B364-E9F4D801A537}" dt="2025-12-30T15:10:36.835" v="547" actId="478"/>
          <ac:graphicFrameMkLst>
            <pc:docMk/>
            <pc:sldMk cId="116272105" sldId="8890"/>
            <ac:graphicFrameMk id="8" creationId="{135ECBF5-7405-579A-B45B-1857830C1DB7}"/>
          </ac:graphicFrameMkLst>
        </pc:graphicFrameChg>
        <pc:graphicFrameChg chg="mod modGraphic">
          <ac:chgData name="Christina Sisti" userId="377eb60c-2dba-4ffd-aa93-78ac7a18c4c2" providerId="ADAL" clId="{9D205B2B-82E2-6A41-B364-E9F4D801A537}" dt="2026-01-05T16:46:47.701" v="1166" actId="20577"/>
          <ac:graphicFrameMkLst>
            <pc:docMk/>
            <pc:sldMk cId="116272105" sldId="8890"/>
            <ac:graphicFrameMk id="19" creationId="{B8578FB5-3EC0-6FAA-0DEC-4FE843CB8588}"/>
          </ac:graphicFrameMkLst>
        </pc:graphicFrameChg>
        <pc:picChg chg="add del mod">
          <ac:chgData name="Christina Sisti" userId="377eb60c-2dba-4ffd-aa93-78ac7a18c4c2" providerId="ADAL" clId="{9D205B2B-82E2-6A41-B364-E9F4D801A537}" dt="2025-12-30T15:12:07.789" v="550" actId="478"/>
          <ac:picMkLst>
            <pc:docMk/>
            <pc:sldMk cId="116272105" sldId="8890"/>
            <ac:picMk id="4" creationId="{24A58F10-7154-04A5-32B6-40774440F4F1}"/>
          </ac:picMkLst>
        </pc:picChg>
        <pc:picChg chg="add mod">
          <ac:chgData name="Christina Sisti" userId="377eb60c-2dba-4ffd-aa93-78ac7a18c4c2" providerId="ADAL" clId="{9D205B2B-82E2-6A41-B364-E9F4D801A537}" dt="2025-12-30T15:12:17.994" v="555" actId="1076"/>
          <ac:picMkLst>
            <pc:docMk/>
            <pc:sldMk cId="116272105" sldId="8890"/>
            <ac:picMk id="5" creationId="{5CEC33AC-1020-755B-DD78-330FF4D7F2A9}"/>
          </ac:picMkLst>
        </pc:picChg>
      </pc:sldChg>
      <pc:sldChg chg="addSp delSp modSp mod">
        <pc:chgData name="Christina Sisti" userId="377eb60c-2dba-4ffd-aa93-78ac7a18c4c2" providerId="ADAL" clId="{9D205B2B-82E2-6A41-B364-E9F4D801A537}" dt="2025-12-30T15:16:30.711" v="650"/>
        <pc:sldMkLst>
          <pc:docMk/>
          <pc:sldMk cId="2382935576" sldId="9067"/>
        </pc:sldMkLst>
        <pc:spChg chg="add del mod">
          <ac:chgData name="Christina Sisti" userId="377eb60c-2dba-4ffd-aa93-78ac7a18c4c2" providerId="ADAL" clId="{9D205B2B-82E2-6A41-B364-E9F4D801A537}" dt="2025-12-30T15:16:30.711" v="650"/>
          <ac:spMkLst>
            <pc:docMk/>
            <pc:sldMk cId="2382935576" sldId="9067"/>
            <ac:spMk id="3" creationId="{804AD489-F0F5-9409-CADB-3DA52F9297D3}"/>
          </ac:spMkLst>
        </pc:spChg>
        <pc:spChg chg="mod">
          <ac:chgData name="Christina Sisti" userId="377eb60c-2dba-4ffd-aa93-78ac7a18c4c2" providerId="ADAL" clId="{9D205B2B-82E2-6A41-B364-E9F4D801A537}" dt="2025-12-30T15:15:35.634" v="622" actId="20577"/>
          <ac:spMkLst>
            <pc:docMk/>
            <pc:sldMk cId="2382935576" sldId="9067"/>
            <ac:spMk id="45" creationId="{E1F50BAD-4903-5DC6-ADA1-1B150BFF820C}"/>
          </ac:spMkLst>
        </pc:spChg>
      </pc:sldChg>
      <pc:sldChg chg="addSp delSp modSp mod">
        <pc:chgData name="Christina Sisti" userId="377eb60c-2dba-4ffd-aa93-78ac7a18c4c2" providerId="ADAL" clId="{9D205B2B-82E2-6A41-B364-E9F4D801A537}" dt="2025-12-30T15:45:36.708" v="1132" actId="20577"/>
        <pc:sldMkLst>
          <pc:docMk/>
          <pc:sldMk cId="3926822827" sldId="9120"/>
        </pc:sldMkLst>
        <pc:spChg chg="mod">
          <ac:chgData name="Christina Sisti" userId="377eb60c-2dba-4ffd-aa93-78ac7a18c4c2" providerId="ADAL" clId="{9D205B2B-82E2-6A41-B364-E9F4D801A537}" dt="2025-12-30T14:41:06.319" v="377" actId="20577"/>
          <ac:spMkLst>
            <pc:docMk/>
            <pc:sldMk cId="3926822827" sldId="9120"/>
            <ac:spMk id="75" creationId="{629553EC-EADD-3D25-6664-F69CF324C046}"/>
          </ac:spMkLst>
        </pc:spChg>
        <pc:spChg chg="mod">
          <ac:chgData name="Christina Sisti" userId="377eb60c-2dba-4ffd-aa93-78ac7a18c4c2" providerId="ADAL" clId="{9D205B2B-82E2-6A41-B364-E9F4D801A537}" dt="2025-12-30T15:45:36.708" v="1132" actId="20577"/>
          <ac:spMkLst>
            <pc:docMk/>
            <pc:sldMk cId="3926822827" sldId="9120"/>
            <ac:spMk id="86" creationId="{484F08F4-1B56-EAAA-FB9C-D0B2CE077948}"/>
          </ac:spMkLst>
        </pc:spChg>
        <pc:spChg chg="mod">
          <ac:chgData name="Christina Sisti" userId="377eb60c-2dba-4ffd-aa93-78ac7a18c4c2" providerId="ADAL" clId="{9D205B2B-82E2-6A41-B364-E9F4D801A537}" dt="2025-12-30T14:41:12.550" v="379" actId="20577"/>
          <ac:spMkLst>
            <pc:docMk/>
            <pc:sldMk cId="3926822827" sldId="9120"/>
            <ac:spMk id="92" creationId="{BDEBB49A-A48F-8C85-442E-2E3386F32D48}"/>
          </ac:spMkLst>
        </pc:spChg>
        <pc:spChg chg="mod">
          <ac:chgData name="Christina Sisti" userId="377eb60c-2dba-4ffd-aa93-78ac7a18c4c2" providerId="ADAL" clId="{9D205B2B-82E2-6A41-B364-E9F4D801A537}" dt="2025-12-30T14:39:25.912" v="332" actId="20577"/>
          <ac:spMkLst>
            <pc:docMk/>
            <pc:sldMk cId="3926822827" sldId="9120"/>
            <ac:spMk id="107" creationId="{733586D0-F70C-C45A-C94B-90E8478726E9}"/>
          </ac:spMkLst>
        </pc:spChg>
        <pc:picChg chg="add del mod">
          <ac:chgData name="Christina Sisti" userId="377eb60c-2dba-4ffd-aa93-78ac7a18c4c2" providerId="ADAL" clId="{9D205B2B-82E2-6A41-B364-E9F4D801A537}" dt="2025-12-30T14:39:59.443" v="336" actId="478"/>
          <ac:picMkLst>
            <pc:docMk/>
            <pc:sldMk cId="3926822827" sldId="9120"/>
            <ac:picMk id="13" creationId="{A2F7B871-ED0A-BED9-E86D-E18C4F82D081}"/>
          </ac:picMkLst>
        </pc:picChg>
        <pc:picChg chg="del">
          <ac:chgData name="Christina Sisti" userId="377eb60c-2dba-4ffd-aa93-78ac7a18c4c2" providerId="ADAL" clId="{9D205B2B-82E2-6A41-B364-E9F4D801A537}" dt="2025-12-30T14:39:23.648" v="330" actId="478"/>
          <ac:picMkLst>
            <pc:docMk/>
            <pc:sldMk cId="3926822827" sldId="9120"/>
            <ac:picMk id="27" creationId="{D9316267-0DE3-64E7-B07E-E90DB36E07C4}"/>
          </ac:picMkLst>
        </pc:picChg>
        <pc:picChg chg="add mod">
          <ac:chgData name="Christina Sisti" userId="377eb60c-2dba-4ffd-aa93-78ac7a18c4c2" providerId="ADAL" clId="{9D205B2B-82E2-6A41-B364-E9F4D801A537}" dt="2025-12-30T14:40:48.792" v="348" actId="1076"/>
          <ac:picMkLst>
            <pc:docMk/>
            <pc:sldMk cId="3926822827" sldId="9120"/>
            <ac:picMk id="30" creationId="{3DABA2D7-D690-6BC2-3968-86BD25D4CEB2}"/>
          </ac:picMkLst>
        </pc:picChg>
      </pc:sldChg>
      <pc:sldChg chg="modSp mod">
        <pc:chgData name="Christina Sisti" userId="377eb60c-2dba-4ffd-aa93-78ac7a18c4c2" providerId="ADAL" clId="{9D205B2B-82E2-6A41-B364-E9F4D801A537}" dt="2025-12-30T15:15:19.797" v="589" actId="20577"/>
        <pc:sldMkLst>
          <pc:docMk/>
          <pc:sldMk cId="2837008193" sldId="9123"/>
        </pc:sldMkLst>
        <pc:spChg chg="mod">
          <ac:chgData name="Christina Sisti" userId="377eb60c-2dba-4ffd-aa93-78ac7a18c4c2" providerId="ADAL" clId="{9D205B2B-82E2-6A41-B364-E9F4D801A537}" dt="2025-12-30T15:15:19.797" v="589" actId="20577"/>
          <ac:spMkLst>
            <pc:docMk/>
            <pc:sldMk cId="2837008193" sldId="9123"/>
            <ac:spMk id="3" creationId="{0CF7606C-B125-028D-7072-507950E9BD03}"/>
          </ac:spMkLst>
        </pc:spChg>
        <pc:spChg chg="mod">
          <ac:chgData name="Christina Sisti" userId="377eb60c-2dba-4ffd-aa93-78ac7a18c4c2" providerId="ADAL" clId="{9D205B2B-82E2-6A41-B364-E9F4D801A537}" dt="2025-12-30T14:34:18.316" v="135" actId="20577"/>
          <ac:spMkLst>
            <pc:docMk/>
            <pc:sldMk cId="2837008193" sldId="9123"/>
            <ac:spMk id="12" creationId="{021408F3-EE95-7DBB-784B-740914C4FDD0}"/>
          </ac:spMkLst>
        </pc:spChg>
      </pc:sldChg>
      <pc:sldChg chg="addSp delSp modSp mod">
        <pc:chgData name="Christina Sisti" userId="377eb60c-2dba-4ffd-aa93-78ac7a18c4c2" providerId="ADAL" clId="{9D205B2B-82E2-6A41-B364-E9F4D801A537}" dt="2025-12-30T15:45:48.048" v="1138" actId="20577"/>
        <pc:sldMkLst>
          <pc:docMk/>
          <pc:sldMk cId="1659959663" sldId="9131"/>
        </pc:sldMkLst>
        <pc:spChg chg="add del mod">
          <ac:chgData name="Christina Sisti" userId="377eb60c-2dba-4ffd-aa93-78ac7a18c4c2" providerId="ADAL" clId="{9D205B2B-82E2-6A41-B364-E9F4D801A537}" dt="2025-12-30T15:18:43.862" v="800"/>
          <ac:spMkLst>
            <pc:docMk/>
            <pc:sldMk cId="1659959663" sldId="9131"/>
            <ac:spMk id="3" creationId="{64062578-3850-6CB1-4C9B-F090BEDB769B}"/>
          </ac:spMkLst>
        </pc:spChg>
        <pc:spChg chg="mod">
          <ac:chgData name="Christina Sisti" userId="377eb60c-2dba-4ffd-aa93-78ac7a18c4c2" providerId="ADAL" clId="{9D205B2B-82E2-6A41-B364-E9F4D801A537}" dt="2025-12-30T15:45:48.048" v="1138" actId="20577"/>
          <ac:spMkLst>
            <pc:docMk/>
            <pc:sldMk cId="1659959663" sldId="9131"/>
            <ac:spMk id="5" creationId="{0169656D-1806-34E2-8257-10B6636A2324}"/>
          </ac:spMkLst>
        </pc:spChg>
        <pc:spChg chg="mod">
          <ac:chgData name="Christina Sisti" userId="377eb60c-2dba-4ffd-aa93-78ac7a18c4c2" providerId="ADAL" clId="{9D205B2B-82E2-6A41-B364-E9F4D801A537}" dt="2025-12-30T15:18:39.258" v="796" actId="20577"/>
          <ac:spMkLst>
            <pc:docMk/>
            <pc:sldMk cId="1659959663" sldId="9131"/>
            <ac:spMk id="6" creationId="{3A8D6947-1BD5-5573-B84C-30B2411A91F3}"/>
          </ac:spMkLst>
        </pc:spChg>
        <pc:spChg chg="add del mod">
          <ac:chgData name="Christina Sisti" userId="377eb60c-2dba-4ffd-aa93-78ac7a18c4c2" providerId="ADAL" clId="{9D205B2B-82E2-6A41-B364-E9F4D801A537}" dt="2025-12-30T15:18:43.664" v="798"/>
          <ac:spMkLst>
            <pc:docMk/>
            <pc:sldMk cId="1659959663" sldId="9131"/>
            <ac:spMk id="8" creationId="{866E43AC-3D35-F7F5-EA03-A936BE8475B7}"/>
          </ac:spMkLst>
        </pc:spChg>
        <pc:spChg chg="mod">
          <ac:chgData name="Christina Sisti" userId="377eb60c-2dba-4ffd-aa93-78ac7a18c4c2" providerId="ADAL" clId="{9D205B2B-82E2-6A41-B364-E9F4D801A537}" dt="2025-12-30T15:16:25.752" v="648" actId="20577"/>
          <ac:spMkLst>
            <pc:docMk/>
            <pc:sldMk cId="1659959663" sldId="9131"/>
            <ac:spMk id="15" creationId="{C5A9E686-47EB-B270-8121-90156E1730B6}"/>
          </ac:spMkLst>
        </pc:spChg>
      </pc:sldChg>
      <pc:sldChg chg="modSp mod">
        <pc:chgData name="Christina Sisti" userId="377eb60c-2dba-4ffd-aa93-78ac7a18c4c2" providerId="ADAL" clId="{9D205B2B-82E2-6A41-B364-E9F4D801A537}" dt="2025-12-30T15:22:50.297" v="839" actId="20577"/>
        <pc:sldMkLst>
          <pc:docMk/>
          <pc:sldMk cId="2199165561" sldId="9149"/>
        </pc:sldMkLst>
        <pc:spChg chg="mod">
          <ac:chgData name="Christina Sisti" userId="377eb60c-2dba-4ffd-aa93-78ac7a18c4c2" providerId="ADAL" clId="{9D205B2B-82E2-6A41-B364-E9F4D801A537}" dt="2025-12-30T15:22:50.297" v="839" actId="20577"/>
          <ac:spMkLst>
            <pc:docMk/>
            <pc:sldMk cId="2199165561" sldId="9149"/>
            <ac:spMk id="15" creationId="{C5A9E686-47EB-B270-8121-90156E1730B6}"/>
          </ac:spMkLst>
        </pc:spChg>
      </pc:sldChg>
      <pc:sldChg chg="modSp mod ord">
        <pc:chgData name="Christina Sisti" userId="377eb60c-2dba-4ffd-aa93-78ac7a18c4c2" providerId="ADAL" clId="{9D205B2B-82E2-6A41-B364-E9F4D801A537}" dt="2026-01-12T16:22:51.850" v="1178" actId="20577"/>
        <pc:sldMkLst>
          <pc:docMk/>
          <pc:sldMk cId="964767551" sldId="9151"/>
        </pc:sldMkLst>
        <pc:spChg chg="mod">
          <ac:chgData name="Christina Sisti" userId="377eb60c-2dba-4ffd-aa93-78ac7a18c4c2" providerId="ADAL" clId="{9D205B2B-82E2-6A41-B364-E9F4D801A537}" dt="2026-01-12T16:22:51.850" v="1178" actId="20577"/>
          <ac:spMkLst>
            <pc:docMk/>
            <pc:sldMk cId="964767551" sldId="9151"/>
            <ac:spMk id="12" creationId="{B0AE3445-4DE0-0D52-AECF-E41F878E549B}"/>
          </ac:spMkLst>
        </pc:spChg>
        <pc:graphicFrameChg chg="modGraphic">
          <ac:chgData name="Christina Sisti" userId="377eb60c-2dba-4ffd-aa93-78ac7a18c4c2" providerId="ADAL" clId="{9D205B2B-82E2-6A41-B364-E9F4D801A537}" dt="2025-12-30T14:38:15.017" v="266" actId="20577"/>
          <ac:graphicFrameMkLst>
            <pc:docMk/>
            <pc:sldMk cId="964767551" sldId="9151"/>
            <ac:graphicFrameMk id="16" creationId="{4A39581C-9469-35F4-09E5-F17B2E972B20}"/>
          </ac:graphicFrameMkLst>
        </pc:graphicFrameChg>
        <pc:graphicFrameChg chg="modGraphic">
          <ac:chgData name="Christina Sisti" userId="377eb60c-2dba-4ffd-aa93-78ac7a18c4c2" providerId="ADAL" clId="{9D205B2B-82E2-6A41-B364-E9F4D801A537}" dt="2025-12-30T15:21:25.296" v="811" actId="122"/>
          <ac:graphicFrameMkLst>
            <pc:docMk/>
            <pc:sldMk cId="964767551" sldId="9151"/>
            <ac:graphicFrameMk id="19" creationId="{73753794-9EB9-0AA9-5FBC-8EDBD0F859E8}"/>
          </ac:graphicFrameMkLst>
        </pc:graphicFrameChg>
      </pc:sldChg>
      <pc:sldChg chg="modSp mod">
        <pc:chgData name="Christina Sisti" userId="377eb60c-2dba-4ffd-aa93-78ac7a18c4c2" providerId="ADAL" clId="{9D205B2B-82E2-6A41-B364-E9F4D801A537}" dt="2025-12-30T15:18:29.974" v="786" actId="20577"/>
        <pc:sldMkLst>
          <pc:docMk/>
          <pc:sldMk cId="850301559" sldId="9154"/>
        </pc:sldMkLst>
        <pc:spChg chg="mod">
          <ac:chgData name="Christina Sisti" userId="377eb60c-2dba-4ffd-aa93-78ac7a18c4c2" providerId="ADAL" clId="{9D205B2B-82E2-6A41-B364-E9F4D801A537}" dt="2025-12-30T15:18:29.974" v="786" actId="20577"/>
          <ac:spMkLst>
            <pc:docMk/>
            <pc:sldMk cId="850301559" sldId="9154"/>
            <ac:spMk id="2" creationId="{1DDD6094-F3A0-7F89-2395-9AA660E772EC}"/>
          </ac:spMkLst>
        </pc:spChg>
      </pc:sldChg>
      <pc:sldChg chg="addSp delSp modSp mod">
        <pc:chgData name="Christina Sisti" userId="377eb60c-2dba-4ffd-aa93-78ac7a18c4c2" providerId="ADAL" clId="{9D205B2B-82E2-6A41-B364-E9F4D801A537}" dt="2026-01-05T17:01:54.860" v="1173" actId="1076"/>
        <pc:sldMkLst>
          <pc:docMk/>
          <pc:sldMk cId="1213004119" sldId="9156"/>
        </pc:sldMkLst>
        <pc:spChg chg="mod">
          <ac:chgData name="Christina Sisti" userId="377eb60c-2dba-4ffd-aa93-78ac7a18c4c2" providerId="ADAL" clId="{9D205B2B-82E2-6A41-B364-E9F4D801A537}" dt="2025-12-30T14:29:25.242" v="45" actId="20577"/>
          <ac:spMkLst>
            <pc:docMk/>
            <pc:sldMk cId="1213004119" sldId="9156"/>
            <ac:spMk id="7" creationId="{E1D09FDD-7DEC-FEBC-311D-61F8AC763919}"/>
          </ac:spMkLst>
        </pc:spChg>
        <pc:spChg chg="mod">
          <ac:chgData name="Christina Sisti" userId="377eb60c-2dba-4ffd-aa93-78ac7a18c4c2" providerId="ADAL" clId="{9D205B2B-82E2-6A41-B364-E9F4D801A537}" dt="2025-12-30T14:32:32.871" v="75" actId="20577"/>
          <ac:spMkLst>
            <pc:docMk/>
            <pc:sldMk cId="1213004119" sldId="9156"/>
            <ac:spMk id="9" creationId="{892D19EE-AAD1-7CDE-7C3C-3310EBAF3302}"/>
          </ac:spMkLst>
        </pc:spChg>
        <pc:picChg chg="add del mod">
          <ac:chgData name="Christina Sisti" userId="377eb60c-2dba-4ffd-aa93-78ac7a18c4c2" providerId="ADAL" clId="{9D205B2B-82E2-6A41-B364-E9F4D801A537}" dt="2025-12-30T14:28:47.528" v="9" actId="478"/>
          <ac:picMkLst>
            <pc:docMk/>
            <pc:sldMk cId="1213004119" sldId="9156"/>
            <ac:picMk id="3" creationId="{58236927-7A31-5EC1-2497-24F27BCB3E79}"/>
          </ac:picMkLst>
        </pc:picChg>
        <pc:picChg chg="add del mod">
          <ac:chgData name="Christina Sisti" userId="377eb60c-2dba-4ffd-aa93-78ac7a18c4c2" providerId="ADAL" clId="{9D205B2B-82E2-6A41-B364-E9F4D801A537}" dt="2026-01-05T17:01:41.033" v="1167" actId="478"/>
          <ac:picMkLst>
            <pc:docMk/>
            <pc:sldMk cId="1213004119" sldId="9156"/>
            <ac:picMk id="3" creationId="{E9023CCC-6749-0EBF-12D1-D2510500B7CC}"/>
          </ac:picMkLst>
        </pc:picChg>
        <pc:picChg chg="add del mod">
          <ac:chgData name="Christina Sisti" userId="377eb60c-2dba-4ffd-aa93-78ac7a18c4c2" providerId="ADAL" clId="{9D205B2B-82E2-6A41-B364-E9F4D801A537}" dt="2025-12-30T15:20:43.036" v="801" actId="478"/>
          <ac:picMkLst>
            <pc:docMk/>
            <pc:sldMk cId="1213004119" sldId="9156"/>
            <ac:picMk id="4" creationId="{07E62CCA-D2AD-C079-06FD-80E54D868B59}"/>
          </ac:picMkLst>
        </pc:picChg>
        <pc:picChg chg="add mod">
          <ac:chgData name="Christina Sisti" userId="377eb60c-2dba-4ffd-aa93-78ac7a18c4c2" providerId="ADAL" clId="{9D205B2B-82E2-6A41-B364-E9F4D801A537}" dt="2026-01-05T17:01:54.860" v="1173" actId="1076"/>
          <ac:picMkLst>
            <pc:docMk/>
            <pc:sldMk cId="1213004119" sldId="9156"/>
            <ac:picMk id="4" creationId="{31C7BFA5-1FD0-DFD7-97CF-1F631555D154}"/>
          </ac:picMkLst>
        </pc:picChg>
        <pc:picChg chg="add del mod">
          <ac:chgData name="Christina Sisti" userId="377eb60c-2dba-4ffd-aa93-78ac7a18c4c2" providerId="ADAL" clId="{9D205B2B-82E2-6A41-B364-E9F4D801A537}" dt="2026-01-05T16:44:41.660" v="1139" actId="478"/>
          <ac:picMkLst>
            <pc:docMk/>
            <pc:sldMk cId="1213004119" sldId="9156"/>
            <ac:picMk id="5" creationId="{F99145FE-48EB-9AEC-307C-01D2DD4DE8E0}"/>
          </ac:picMkLst>
        </pc:picChg>
        <pc:picChg chg="del">
          <ac:chgData name="Christina Sisti" userId="377eb60c-2dba-4ffd-aa93-78ac7a18c4c2" providerId="ADAL" clId="{9D205B2B-82E2-6A41-B364-E9F4D801A537}" dt="2025-12-30T14:27:34.048" v="0" actId="478"/>
          <ac:picMkLst>
            <pc:docMk/>
            <pc:sldMk cId="1213004119" sldId="9156"/>
            <ac:picMk id="6" creationId="{4F76DF22-0CD4-3710-7317-B20285E48BD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300" b="1" spc="100" baseline="0">
                <a:solidFill>
                  <a:schemeClr val="bg2"/>
                </a:solidFill>
                <a:latin typeface="Ubuntu" panose="020B0504030602030204" pitchFamily="34" charset="0"/>
              </a:rPr>
              <a:t>TODAY</a:t>
            </a:r>
            <a:endParaRPr lang="en-TH" sz="1300" spc="100" baseline="0"/>
          </a:p>
        </c:rich>
      </c:tx>
      <c:layout>
        <c:manualLayout>
          <c:xMode val="edge"/>
          <c:yMode val="edge"/>
          <c:x val="0.42044581091468103"/>
          <c:y val="2.057813875757948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5B5-48CE-88EB-D822802D7C4E}"/>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5B5-48CE-88EB-D822802D7C4E}"/>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5B5-48CE-88EB-D822802D7C4E}"/>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5B5-48CE-88EB-D822802D7C4E}"/>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95B5-48CE-88EB-D822802D7C4E}"/>
              </c:ext>
            </c:extLst>
          </c:dPt>
          <c:dLbls>
            <c:delete val="1"/>
          </c:dLbls>
          <c:cat>
            <c:strRef>
              <c:f>Sheet1!$A$2</c:f>
              <c:strCache>
                <c:ptCount val="1"/>
                <c:pt idx="0">
                  <c:v>21st Century Home Financing Stack</c:v>
                </c:pt>
              </c:strCache>
            </c:strRef>
          </c:cat>
          <c:val>
            <c:numRef>
              <c:f>Sheet1!$B$2</c:f>
              <c:numCache>
                <c:formatCode>0%</c:formatCode>
                <c:ptCount val="1"/>
                <c:pt idx="0">
                  <c:v>0.97</c:v>
                </c:pt>
              </c:numCache>
            </c:numRef>
          </c:val>
          <c:extLst>
            <c:ext xmlns:c16="http://schemas.microsoft.com/office/drawing/2014/chart" uri="{C3380CC4-5D6E-409C-BE32-E72D297353CC}">
              <c16:uniqueId val="{0000000A-95B5-48CE-88EB-D822802D7C4E}"/>
            </c:ext>
          </c:extLst>
        </c:ser>
        <c:ser>
          <c:idx val="2"/>
          <c:order val="1"/>
          <c:tx>
            <c:strRef>
              <c:f>Sheet1!$D$1</c:f>
              <c:strCache>
                <c:ptCount val="1"/>
                <c:pt idx="0">
                  <c:v>Down Payment</c:v>
                </c:pt>
              </c:strCache>
            </c:strRef>
          </c:tx>
          <c:spPr>
            <a:solidFill>
              <a:srgbClr val="14935F"/>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Sheet1!$D$2</c:f>
              <c:numCache>
                <c:formatCode>0%</c:formatCode>
                <c:ptCount val="1"/>
                <c:pt idx="0">
                  <c:v>0.2</c:v>
                </c:pt>
              </c:numCache>
            </c:numRef>
          </c:val>
          <c:extLst>
            <c:ext xmlns:c16="http://schemas.microsoft.com/office/drawing/2014/chart" uri="{C3380CC4-5D6E-409C-BE32-E72D297353CC}">
              <c16:uniqueId val="{0000000C-95B5-48CE-88EB-D822802D7C4E}"/>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300" b="1" spc="100" baseline="0">
                <a:solidFill>
                  <a:schemeClr val="bg2"/>
                </a:solidFill>
                <a:latin typeface="Ubuntu" panose="020B0504030602030204" pitchFamily="34" charset="0"/>
              </a:rPr>
              <a:t>Tomorrow</a:t>
            </a:r>
            <a:endParaRPr lang="en-TH" sz="1300" spc="100" baseline="0"/>
          </a:p>
        </c:rich>
      </c:tx>
      <c:layout>
        <c:manualLayout>
          <c:xMode val="edge"/>
          <c:yMode val="edge"/>
          <c:x val="0.35895465026902384"/>
          <c:y val="3.2925022012127166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BB5-4D93-962E-5BD677F3F4E1}"/>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BB5-4D93-962E-5BD677F3F4E1}"/>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BB5-4D93-962E-5BD677F3F4E1}"/>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BB5-4D93-962E-5BD677F3F4E1}"/>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8BB5-4D93-962E-5BD677F3F4E1}"/>
              </c:ext>
            </c:extLst>
          </c:dPt>
          <c:dLbls>
            <c:delete val="1"/>
          </c:dLbls>
          <c:cat>
            <c:strRef>
              <c:f>Sheet1!$A$2</c:f>
              <c:strCache>
                <c:ptCount val="1"/>
                <c:pt idx="0">
                  <c:v>21st Century Home Financing Stack</c:v>
                </c:pt>
              </c:strCache>
            </c:strRef>
          </c:cat>
          <c:val>
            <c:numRef>
              <c:f>Sheet1!$B$2</c:f>
              <c:numCache>
                <c:formatCode>0%</c:formatCode>
                <c:ptCount val="1"/>
                <c:pt idx="0">
                  <c:v>0.5</c:v>
                </c:pt>
              </c:numCache>
            </c:numRef>
          </c:val>
          <c:extLst>
            <c:ext xmlns:c16="http://schemas.microsoft.com/office/drawing/2014/chart" uri="{C3380CC4-5D6E-409C-BE32-E72D297353CC}">
              <c16:uniqueId val="{0000000A-8BB5-4D93-962E-5BD677F3F4E1}"/>
            </c:ext>
          </c:extLst>
        </c:ser>
        <c:ser>
          <c:idx val="1"/>
          <c:order val="1"/>
          <c:tx>
            <c:strRef>
              <c:f>Sheet1!$C$1</c:f>
              <c:strCache>
                <c:ptCount val="1"/>
                <c:pt idx="0">
                  <c:v>Shared Appreciation Loan</c:v>
                </c:pt>
              </c:strCache>
            </c:strRef>
          </c:tx>
          <c:spPr>
            <a:solidFill>
              <a:schemeClr val="accent1"/>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Sheet1!$C$2</c:f>
              <c:numCache>
                <c:formatCode>0%</c:formatCode>
                <c:ptCount val="1"/>
                <c:pt idx="0">
                  <c:v>0.3</c:v>
                </c:pt>
              </c:numCache>
            </c:numRef>
          </c:val>
          <c:extLst>
            <c:ext xmlns:c16="http://schemas.microsoft.com/office/drawing/2014/chart" uri="{C3380CC4-5D6E-409C-BE32-E72D297353CC}">
              <c16:uniqueId val="{0000000B-8BB5-4D93-962E-5BD677F3F4E1}"/>
            </c:ext>
          </c:extLst>
        </c:ser>
        <c:ser>
          <c:idx val="2"/>
          <c:order val="2"/>
          <c:tx>
            <c:strRef>
              <c:f>Sheet1!$D$1</c:f>
              <c:strCache>
                <c:ptCount val="1"/>
                <c:pt idx="0">
                  <c:v>Homeowner Equity</c:v>
                </c:pt>
              </c:strCache>
            </c:strRef>
          </c:tx>
          <c:spPr>
            <a:solidFill>
              <a:srgbClr val="14935F"/>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Sheet1!$D$2</c:f>
              <c:numCache>
                <c:formatCode>0%</c:formatCode>
                <c:ptCount val="1"/>
                <c:pt idx="0">
                  <c:v>0.2</c:v>
                </c:pt>
              </c:numCache>
            </c:numRef>
          </c:val>
          <c:extLst>
            <c:ext xmlns:c16="http://schemas.microsoft.com/office/drawing/2014/chart" uri="{C3380CC4-5D6E-409C-BE32-E72D297353CC}">
              <c16:uniqueId val="{0000000C-8BB5-4D93-962E-5BD677F3F4E1}"/>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legendEntry>
        <c:idx val="0"/>
        <c:delete val="1"/>
      </c:legendEntry>
      <c:legendEntry>
        <c:idx val="1"/>
        <c:txPr>
          <a:bodyPr rot="0" spcFirstLastPara="1" vertOverflow="ellipsis" vert="horz" wrap="square" anchor="ctr" anchorCtr="1"/>
          <a:lstStyle/>
          <a:p>
            <a:pPr>
              <a:defRPr sz="900" b="1" i="0" u="none" strike="noStrike" kern="1200" baseline="0">
                <a:solidFill>
                  <a:schemeClr val="bg2"/>
                </a:solidFill>
                <a:latin typeface="Ubuntu" panose="020B0504030602030204" pitchFamily="34" charset="0"/>
                <a:ea typeface="+mn-ea"/>
                <a:cs typeface="+mn-cs"/>
              </a:defRPr>
            </a:pPr>
            <a:endParaRPr lang="en-US"/>
          </a:p>
        </c:txPr>
      </c:legendEntry>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300" b="1" spc="100" baseline="0">
                <a:solidFill>
                  <a:schemeClr val="bg2"/>
                </a:solidFill>
                <a:latin typeface="Ubuntu" panose="020B0504030602030204" pitchFamily="34" charset="0"/>
              </a:rPr>
              <a:t>TODAY</a:t>
            </a:r>
            <a:endParaRPr lang="en-TH" sz="1300" spc="100" baseline="0"/>
          </a:p>
        </c:rich>
      </c:tx>
      <c:layout>
        <c:manualLayout>
          <c:xMode val="edge"/>
          <c:yMode val="edge"/>
          <c:x val="0.42044581091468103"/>
          <c:y val="2.057813875757948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AA0-428F-95DC-2EECDDB533A9}"/>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AA0-428F-95DC-2EECDDB533A9}"/>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0AA0-428F-95DC-2EECDDB533A9}"/>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0AA0-428F-95DC-2EECDDB533A9}"/>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0AA0-428F-95DC-2EECDDB533A9}"/>
              </c:ext>
            </c:extLst>
          </c:dPt>
          <c:dLbls>
            <c:delete val="1"/>
          </c:dLbls>
          <c:cat>
            <c:strRef>
              <c:f>Sheet1!$A$2</c:f>
              <c:strCache>
                <c:ptCount val="1"/>
                <c:pt idx="0">
                  <c:v>21st Century Home Financing Stack</c:v>
                </c:pt>
              </c:strCache>
            </c:strRef>
          </c:cat>
          <c:val>
            <c:numRef>
              <c:f>Sheet1!$B$2</c:f>
              <c:numCache>
                <c:formatCode>0%</c:formatCode>
                <c:ptCount val="1"/>
                <c:pt idx="0">
                  <c:v>0.95</c:v>
                </c:pt>
              </c:numCache>
            </c:numRef>
          </c:val>
          <c:extLst>
            <c:ext xmlns:c16="http://schemas.microsoft.com/office/drawing/2014/chart" uri="{C3380CC4-5D6E-409C-BE32-E72D297353CC}">
              <c16:uniqueId val="{0000000A-0AA0-428F-95DC-2EECDDB533A9}"/>
            </c:ext>
          </c:extLst>
        </c:ser>
        <c:ser>
          <c:idx val="2"/>
          <c:order val="1"/>
          <c:tx>
            <c:strRef>
              <c:f>Sheet1!$C$1</c:f>
              <c:strCache>
                <c:ptCount val="1"/>
                <c:pt idx="0">
                  <c:v>Homeowner Equity</c:v>
                </c:pt>
              </c:strCache>
            </c:strRef>
          </c:tx>
          <c:spPr>
            <a:solidFill>
              <a:srgbClr val="14935F"/>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Sheet1!$C$2</c:f>
              <c:numCache>
                <c:formatCode>0%</c:formatCode>
                <c:ptCount val="1"/>
                <c:pt idx="0">
                  <c:v>0.2</c:v>
                </c:pt>
              </c:numCache>
            </c:numRef>
          </c:val>
          <c:extLst>
            <c:ext xmlns:c16="http://schemas.microsoft.com/office/drawing/2014/chart" uri="{C3380CC4-5D6E-409C-BE32-E72D297353CC}">
              <c16:uniqueId val="{0000000B-0AA0-428F-95DC-2EECDDB533A9}"/>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300" b="1" spc="100" baseline="0">
                <a:solidFill>
                  <a:schemeClr val="bg2"/>
                </a:solidFill>
                <a:latin typeface="Ubuntu" panose="020B0504030602030204" pitchFamily="34" charset="0"/>
              </a:rPr>
              <a:t>Tomorrow</a:t>
            </a:r>
            <a:endParaRPr lang="en-TH" sz="1300" spc="100" baseline="0"/>
          </a:p>
        </c:rich>
      </c:tx>
      <c:layout>
        <c:manualLayout>
          <c:xMode val="edge"/>
          <c:yMode val="edge"/>
          <c:x val="0.35895465026902384"/>
          <c:y val="3.2925022012127166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817-455C-8C7F-A999C04B04D6}"/>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817-455C-8C7F-A999C04B04D6}"/>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817-455C-8C7F-A999C04B04D6}"/>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817-455C-8C7F-A999C04B04D6}"/>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8817-455C-8C7F-A999C04B04D6}"/>
              </c:ext>
            </c:extLst>
          </c:dPt>
          <c:dLbls>
            <c:delete val="1"/>
          </c:dLbls>
          <c:cat>
            <c:strRef>
              <c:f>Sheet1!$A$2</c:f>
              <c:strCache>
                <c:ptCount val="1"/>
                <c:pt idx="0">
                  <c:v>21st Century Home Financing Stack</c:v>
                </c:pt>
              </c:strCache>
            </c:strRef>
          </c:cat>
          <c:val>
            <c:numRef>
              <c:f>Sheet1!$B$2</c:f>
              <c:numCache>
                <c:formatCode>0%</c:formatCode>
                <c:ptCount val="1"/>
                <c:pt idx="0">
                  <c:v>0.5</c:v>
                </c:pt>
              </c:numCache>
            </c:numRef>
          </c:val>
          <c:extLst>
            <c:ext xmlns:c16="http://schemas.microsoft.com/office/drawing/2014/chart" uri="{C3380CC4-5D6E-409C-BE32-E72D297353CC}">
              <c16:uniqueId val="{0000000A-8817-455C-8C7F-A999C04B04D6}"/>
            </c:ext>
          </c:extLst>
        </c:ser>
        <c:ser>
          <c:idx val="1"/>
          <c:order val="1"/>
          <c:tx>
            <c:strRef>
              <c:f>Sheet1!$C$1</c:f>
              <c:strCache>
                <c:ptCount val="1"/>
                <c:pt idx="0">
                  <c:v>Shared Appreciation Loan</c:v>
                </c:pt>
              </c:strCache>
            </c:strRef>
          </c:tx>
          <c:spPr>
            <a:solidFill>
              <a:schemeClr val="accent1"/>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Sheet1!$C$2</c:f>
              <c:numCache>
                <c:formatCode>0%</c:formatCode>
                <c:ptCount val="1"/>
                <c:pt idx="0">
                  <c:v>0.3</c:v>
                </c:pt>
              </c:numCache>
            </c:numRef>
          </c:val>
          <c:extLst>
            <c:ext xmlns:c16="http://schemas.microsoft.com/office/drawing/2014/chart" uri="{C3380CC4-5D6E-409C-BE32-E72D297353CC}">
              <c16:uniqueId val="{0000000B-8817-455C-8C7F-A999C04B04D6}"/>
            </c:ext>
          </c:extLst>
        </c:ser>
        <c:ser>
          <c:idx val="2"/>
          <c:order val="2"/>
          <c:tx>
            <c:strRef>
              <c:f>Sheet1!$D$1</c:f>
              <c:strCache>
                <c:ptCount val="1"/>
                <c:pt idx="0">
                  <c:v>Homeowner Equity</c:v>
                </c:pt>
              </c:strCache>
            </c:strRef>
          </c:tx>
          <c:spPr>
            <a:solidFill>
              <a:srgbClr val="14935F"/>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Sheet1!$D$2</c:f>
              <c:numCache>
                <c:formatCode>0%</c:formatCode>
                <c:ptCount val="1"/>
                <c:pt idx="0">
                  <c:v>0.2</c:v>
                </c:pt>
              </c:numCache>
            </c:numRef>
          </c:val>
          <c:extLst>
            <c:ext xmlns:c16="http://schemas.microsoft.com/office/drawing/2014/chart" uri="{C3380CC4-5D6E-409C-BE32-E72D297353CC}">
              <c16:uniqueId val="{0000000C-8817-455C-8C7F-A999C04B04D6}"/>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legendEntry>
        <c:idx val="0"/>
        <c:delete val="1"/>
      </c:legendEntry>
      <c:legendEntry>
        <c:idx val="1"/>
        <c:txPr>
          <a:bodyPr rot="0" spcFirstLastPara="1" vertOverflow="ellipsis" vert="horz" wrap="square" anchor="ctr" anchorCtr="1"/>
          <a:lstStyle/>
          <a:p>
            <a:pPr>
              <a:defRPr sz="900" b="1" i="0" u="none" strike="noStrike" kern="1200" baseline="0">
                <a:solidFill>
                  <a:schemeClr val="bg2"/>
                </a:solidFill>
                <a:latin typeface="Ubuntu" panose="020B0504030602030204" pitchFamily="34" charset="0"/>
                <a:ea typeface="+mn-ea"/>
                <a:cs typeface="+mn-cs"/>
              </a:defRPr>
            </a:pPr>
            <a:endParaRPr lang="en-US"/>
          </a:p>
        </c:txPr>
      </c:legendEntry>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300" b="1" spc="100" baseline="0">
                <a:solidFill>
                  <a:schemeClr val="bg2"/>
                </a:solidFill>
                <a:latin typeface="Ubuntu" panose="020B0504030602030204" pitchFamily="34" charset="0"/>
              </a:rPr>
              <a:t>TODAY</a:t>
            </a:r>
            <a:endParaRPr lang="en-TH" sz="1300" spc="100" baseline="0"/>
          </a:p>
        </c:rich>
      </c:tx>
      <c:layout>
        <c:manualLayout>
          <c:xMode val="edge"/>
          <c:yMode val="edge"/>
          <c:x val="0.42044581091468103"/>
          <c:y val="2.057813875757948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DE19-4A54-A56D-C67DB5729FFB}"/>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DE19-4A54-A56D-C67DB5729FFB}"/>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DE19-4A54-A56D-C67DB5729FFB}"/>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DE19-4A54-A56D-C67DB5729FFB}"/>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DE19-4A54-A56D-C67DB5729FFB}"/>
              </c:ext>
            </c:extLst>
          </c:dPt>
          <c:dLbls>
            <c:delete val="1"/>
          </c:dLbls>
          <c:cat>
            <c:strRef>
              <c:f>Sheet1!$A$2</c:f>
              <c:strCache>
                <c:ptCount val="1"/>
                <c:pt idx="0">
                  <c:v>21st Century Home Financing Stack</c:v>
                </c:pt>
              </c:strCache>
            </c:strRef>
          </c:cat>
          <c:val>
            <c:numRef>
              <c:f>Sheet1!$B$2</c:f>
              <c:numCache>
                <c:formatCode>0%</c:formatCode>
                <c:ptCount val="1"/>
                <c:pt idx="0">
                  <c:v>0.95</c:v>
                </c:pt>
              </c:numCache>
            </c:numRef>
          </c:val>
          <c:extLst>
            <c:ext xmlns:c16="http://schemas.microsoft.com/office/drawing/2014/chart" uri="{C3380CC4-5D6E-409C-BE32-E72D297353CC}">
              <c16:uniqueId val="{0000000A-DE19-4A54-A56D-C67DB5729FFB}"/>
            </c:ext>
          </c:extLst>
        </c:ser>
        <c:ser>
          <c:idx val="2"/>
          <c:order val="1"/>
          <c:tx>
            <c:strRef>
              <c:f>Sheet1!$C$1</c:f>
              <c:strCache>
                <c:ptCount val="1"/>
                <c:pt idx="0">
                  <c:v>Homeowner Equity</c:v>
                </c:pt>
              </c:strCache>
            </c:strRef>
          </c:tx>
          <c:spPr>
            <a:solidFill>
              <a:srgbClr val="14935F"/>
            </a:solidFill>
            <a:ln>
              <a:noFill/>
            </a:ln>
            <a:effectLst>
              <a:outerShdw blurRad="63500" sx="102000" sy="102000" algn="ctr" rotWithShape="0">
                <a:prstClr val="black">
                  <a:alpha val="20000"/>
                </a:prstClr>
              </a:outerShdw>
            </a:effectLst>
          </c:spPr>
          <c:invertIfNegative val="0"/>
          <c:dLbls>
            <c:delete val="1"/>
          </c:dLbls>
          <c:cat>
            <c:strRef>
              <c:f>Sheet1!$A$2</c:f>
              <c:strCache>
                <c:ptCount val="1"/>
                <c:pt idx="0">
                  <c:v>21st Century Home Financing Stack</c:v>
                </c:pt>
              </c:strCache>
            </c:strRef>
          </c:cat>
          <c:val>
            <c:numRef>
              <c:f>Sheet1!$C$2</c:f>
              <c:numCache>
                <c:formatCode>0%</c:formatCode>
                <c:ptCount val="1"/>
                <c:pt idx="0">
                  <c:v>0.2</c:v>
                </c:pt>
              </c:numCache>
            </c:numRef>
          </c:val>
          <c:extLst>
            <c:ext xmlns:c16="http://schemas.microsoft.com/office/drawing/2014/chart" uri="{C3380CC4-5D6E-409C-BE32-E72D297353CC}">
              <c16:uniqueId val="{0000000B-DE19-4A54-A56D-C67DB5729FFB}"/>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100" b="1" spc="100" baseline="0">
                <a:solidFill>
                  <a:schemeClr val="bg2"/>
                </a:solidFill>
                <a:latin typeface="Ubuntu" panose="020B0504030602030204" pitchFamily="34" charset="0"/>
              </a:rPr>
              <a:t>$115,000</a:t>
            </a:r>
          </a:p>
          <a:p>
            <a:pPr marL="0" marR="0" lvl="0" indent="0" algn="ctr" defTabSz="914400" rtl="0" eaLnBrk="1" fontAlgn="auto" latinLnBrk="0" hangingPunct="1">
              <a:lnSpc>
                <a:spcPct val="100000"/>
              </a:lnSpc>
              <a:spcBef>
                <a:spcPts val="0"/>
              </a:spcBef>
              <a:spcAft>
                <a:spcPts val="0"/>
              </a:spcAft>
              <a:buClrTx/>
              <a:buSzTx/>
              <a:buFontTx/>
              <a:buNone/>
              <a:tabLst/>
              <a:defRPr>
                <a:solidFill>
                  <a:srgbClr val="061D29">
                    <a:lumMod val="65000"/>
                    <a:lumOff val="35000"/>
                  </a:srgbClr>
                </a:solidFill>
              </a:defRPr>
            </a:pPr>
            <a:r>
              <a:rPr lang="en-US" sz="1100" b="1" spc="100" baseline="0">
                <a:solidFill>
                  <a:schemeClr val="bg2"/>
                </a:solidFill>
                <a:latin typeface="Ubuntu" panose="020B0504030602030204" pitchFamily="34" charset="0"/>
              </a:rPr>
              <a:t>Appraised Value</a:t>
            </a:r>
            <a:endParaRPr lang="en-TH" sz="1100" spc="100" baseline="0"/>
          </a:p>
        </c:rich>
      </c:tx>
      <c:layout>
        <c:manualLayout>
          <c:xMode val="edge"/>
          <c:yMode val="edge"/>
          <c:x val="0.26068001045595429"/>
          <c:y val="2.455218499256667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Conforming Mortgage</c:v>
                </c:pt>
              </c:strCache>
            </c:strRef>
          </c:tx>
          <c:spPr>
            <a:solidFill>
              <a:schemeClr val="bg2"/>
            </a:solidFill>
            <a:ln>
              <a:noFill/>
            </a:ln>
            <a:effectLst>
              <a:outerShdw blurRad="63500" sx="102000" sy="102000" algn="ctr" rotWithShape="0">
                <a:prstClr val="black">
                  <a:alpha val="20000"/>
                </a:prstClr>
              </a:outerShdw>
            </a:effectLst>
          </c:spPr>
          <c:invertIfNegative val="0"/>
          <c:dPt>
            <c:idx val="0"/>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9F3-4E5B-9DFD-764815528685}"/>
              </c:ext>
            </c:extLst>
          </c:dPt>
          <c:dPt>
            <c:idx val="1"/>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9F3-4E5B-9DFD-764815528685}"/>
              </c:ext>
            </c:extLst>
          </c:dPt>
          <c:dPt>
            <c:idx val="2"/>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9F3-4E5B-9DFD-764815528685}"/>
              </c:ext>
            </c:extLst>
          </c:dPt>
          <c:dPt>
            <c:idx val="3"/>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9F3-4E5B-9DFD-764815528685}"/>
              </c:ext>
            </c:extLst>
          </c:dPt>
          <c:dPt>
            <c:idx val="4"/>
            <c:invertIfNegative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59F3-4E5B-9DFD-764815528685}"/>
              </c:ext>
            </c:extLst>
          </c:dPt>
          <c:dLbls>
            <c:dLbl>
              <c:idx val="0"/>
              <c:tx>
                <c:rich>
                  <a:bodyPr/>
                  <a:lstStyle/>
                  <a:p>
                    <a:r>
                      <a:rPr lang="en-US" sz="800"/>
                      <a:t>$64,000</a:t>
                    </a:r>
                  </a:p>
                  <a:p>
                    <a:endParaRPr lang="en-US" sz="800"/>
                  </a:p>
                  <a:p>
                    <a:r>
                      <a:rPr lang="en-US" sz="800"/>
                      <a:t>Mortgage after Amortization</a:t>
                    </a:r>
                  </a:p>
                </c:rich>
              </c:tx>
              <c:dLblPos val="ctr"/>
              <c:showLegendKey val="0"/>
              <c:showVal val="1"/>
              <c:showCatName val="0"/>
              <c:showSerName val="0"/>
              <c:showPercent val="0"/>
              <c:showBubbleSize val="0"/>
              <c:extLst>
                <c:ext xmlns:c15="http://schemas.microsoft.com/office/drawing/2012/chart" uri="{CE6537A1-D6FC-4f65-9D91-7224C49458BB}">
                  <c15:layout>
                    <c:manualLayout>
                      <c:w val="0.21738551352427898"/>
                      <c:h val="0.20402865728822911"/>
                    </c:manualLayout>
                  </c15:layout>
                  <c15:showDataLabelsRange val="0"/>
                </c:ext>
                <c:ext xmlns:c16="http://schemas.microsoft.com/office/drawing/2014/chart" uri="{C3380CC4-5D6E-409C-BE32-E72D297353CC}">
                  <c16:uniqueId val="{00000001-59F3-4E5B-9DFD-764815528685}"/>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Sheet1!$B$2</c:f>
              <c:numCache>
                <c:formatCode>0%</c:formatCode>
                <c:ptCount val="1"/>
                <c:pt idx="0">
                  <c:v>0.37</c:v>
                </c:pt>
              </c:numCache>
            </c:numRef>
          </c:val>
          <c:extLst>
            <c:ext xmlns:c16="http://schemas.microsoft.com/office/drawing/2014/chart" uri="{C3380CC4-5D6E-409C-BE32-E72D297353CC}">
              <c16:uniqueId val="{0000000A-59F3-4E5B-9DFD-764815528685}"/>
            </c:ext>
          </c:extLst>
        </c:ser>
        <c:ser>
          <c:idx val="1"/>
          <c:order val="1"/>
          <c:tx>
            <c:strRef>
              <c:f>Sheet1!$C$1</c:f>
              <c:strCache>
                <c:ptCount val="1"/>
                <c:pt idx="0">
                  <c:v>Shared Appreciation Loan</c:v>
                </c:pt>
              </c:strCache>
            </c:strRef>
          </c:tx>
          <c:spPr>
            <a:solidFill>
              <a:schemeClr val="accent1"/>
            </a:solidFill>
            <a:ln>
              <a:noFill/>
            </a:ln>
            <a:effectLst>
              <a:outerShdw blurRad="63500" sx="102000" sy="102000" algn="ctr" rotWithShape="0">
                <a:prstClr val="black">
                  <a:alpha val="20000"/>
                </a:prstClr>
              </a:outerShdw>
            </a:effectLst>
          </c:spPr>
          <c:invertIfNegative val="0"/>
          <c:dLbls>
            <c:dLbl>
              <c:idx val="0"/>
              <c:tx>
                <c:rich>
                  <a:bodyPr/>
                  <a:lstStyle/>
                  <a:p>
                    <a:r>
                      <a:rPr lang="en-US" sz="800"/>
                      <a:t>$23,000</a:t>
                    </a:r>
                  </a:p>
                  <a:p>
                    <a:endParaRPr lang="en-US" sz="500"/>
                  </a:p>
                  <a:p>
                    <a:r>
                      <a:rPr lang="en-US" sz="800"/>
                      <a:t>Principal + 20% Home Price Appreciation</a:t>
                    </a:r>
                  </a:p>
                </c:rich>
              </c:tx>
              <c:dLblPos val="ctr"/>
              <c:showLegendKey val="0"/>
              <c:showVal val="1"/>
              <c:showCatName val="0"/>
              <c:showSerName val="0"/>
              <c:showPercent val="0"/>
              <c:showBubbleSize val="0"/>
              <c:separator>, </c:separator>
              <c:extLst>
                <c:ext xmlns:c15="http://schemas.microsoft.com/office/drawing/2012/chart" uri="{CE6537A1-D6FC-4f65-9D91-7224C49458BB}">
                  <c15:layout>
                    <c:manualLayout>
                      <c:w val="0.32167575517318597"/>
                      <c:h val="0.20119262466544319"/>
                    </c:manualLayout>
                  </c15:layout>
                  <c15:showDataLabelsRange val="0"/>
                </c:ext>
                <c:ext xmlns:c16="http://schemas.microsoft.com/office/drawing/2014/chart" uri="{C3380CC4-5D6E-409C-BE32-E72D297353CC}">
                  <c16:uniqueId val="{0000000B-59F3-4E5B-9DFD-764815528685}"/>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Sheet1!$C$2</c:f>
              <c:numCache>
                <c:formatCode>0%</c:formatCode>
                <c:ptCount val="1"/>
                <c:pt idx="0">
                  <c:v>0.25</c:v>
                </c:pt>
              </c:numCache>
            </c:numRef>
          </c:val>
          <c:extLst>
            <c:ext xmlns:c16="http://schemas.microsoft.com/office/drawing/2014/chart" uri="{C3380CC4-5D6E-409C-BE32-E72D297353CC}">
              <c16:uniqueId val="{0000000C-59F3-4E5B-9DFD-764815528685}"/>
            </c:ext>
          </c:extLst>
        </c:ser>
        <c:ser>
          <c:idx val="2"/>
          <c:order val="2"/>
          <c:tx>
            <c:strRef>
              <c:f>Sheet1!$D$1</c:f>
              <c:strCache>
                <c:ptCount val="1"/>
                <c:pt idx="0">
                  <c:v>Down Payment</c:v>
                </c:pt>
              </c:strCache>
            </c:strRef>
          </c:tx>
          <c:spPr>
            <a:solidFill>
              <a:srgbClr val="14935F"/>
            </a:solidFill>
            <a:ln>
              <a:noFill/>
            </a:ln>
            <a:effectLst>
              <a:outerShdw blurRad="63500" sx="102000" sy="102000" algn="ctr" rotWithShape="0">
                <a:prstClr val="black">
                  <a:alpha val="20000"/>
                </a:prstClr>
              </a:outerShdw>
            </a:effectLst>
          </c:spPr>
          <c:invertIfNegative val="0"/>
          <c:dLbls>
            <c:dLbl>
              <c:idx val="0"/>
              <c:tx>
                <c:rich>
                  <a:bodyPr/>
                  <a:lstStyle/>
                  <a:p>
                    <a:r>
                      <a:rPr lang="en-US" sz="800"/>
                      <a:t>$27,600</a:t>
                    </a:r>
                  </a:p>
                </c:rich>
              </c:tx>
              <c:dLblPos val="ctr"/>
              <c:showLegendKey val="0"/>
              <c:showVal val="1"/>
              <c:showCatName val="0"/>
              <c:showSerName val="0"/>
              <c:showPercent val="0"/>
              <c:showBubbleSize val="0"/>
              <c:extLst>
                <c:ext xmlns:c15="http://schemas.microsoft.com/office/drawing/2012/chart" uri="{CE6537A1-D6FC-4f65-9D91-7224C49458BB}">
                  <c15:layout>
                    <c:manualLayout>
                      <c:w val="0.31569561875480401"/>
                      <c:h val="0.10700632153941329"/>
                    </c:manualLayout>
                  </c15:layout>
                  <c15:showDataLabelsRange val="0"/>
                </c:ext>
                <c:ext xmlns:c16="http://schemas.microsoft.com/office/drawing/2014/chart" uri="{C3380CC4-5D6E-409C-BE32-E72D297353CC}">
                  <c16:uniqueId val="{0000000D-59F3-4E5B-9DFD-764815528685}"/>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Sheet1!$D$2</c:f>
              <c:numCache>
                <c:formatCode>0%</c:formatCode>
                <c:ptCount val="1"/>
                <c:pt idx="0">
                  <c:v>0.38</c:v>
                </c:pt>
              </c:numCache>
            </c:numRef>
          </c:val>
          <c:extLst>
            <c:ext xmlns:c16="http://schemas.microsoft.com/office/drawing/2014/chart" uri="{C3380CC4-5D6E-409C-BE32-E72D297353CC}">
              <c16:uniqueId val="{0000000E-59F3-4E5B-9DFD-764815528685}"/>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r>
              <a:rPr lang="en-US" sz="1100" b="1" spc="100" baseline="0">
                <a:solidFill>
                  <a:schemeClr val="bg2"/>
                </a:solidFill>
                <a:latin typeface="Ubuntu" panose="020B0504030602030204" pitchFamily="34" charset="0"/>
              </a:rPr>
              <a:t>$100,000</a:t>
            </a:r>
          </a:p>
          <a:p>
            <a:pPr marL="0" marR="0" lvl="0" indent="0" algn="ctr" defTabSz="914400" rtl="0" eaLnBrk="1" fontAlgn="auto" latinLnBrk="0" hangingPunct="1">
              <a:lnSpc>
                <a:spcPct val="100000"/>
              </a:lnSpc>
              <a:spcBef>
                <a:spcPts val="0"/>
              </a:spcBef>
              <a:spcAft>
                <a:spcPts val="0"/>
              </a:spcAft>
              <a:buClrTx/>
              <a:buSzTx/>
              <a:buFontTx/>
              <a:buNone/>
              <a:tabLst/>
              <a:defRPr>
                <a:solidFill>
                  <a:srgbClr val="061D29">
                    <a:lumMod val="65000"/>
                    <a:lumOff val="35000"/>
                  </a:srgbClr>
                </a:solidFill>
              </a:defRPr>
            </a:pPr>
            <a:r>
              <a:rPr lang="en-US" sz="1100" b="1" spc="100" baseline="0">
                <a:solidFill>
                  <a:schemeClr val="bg2"/>
                </a:solidFill>
                <a:latin typeface="Ubuntu" panose="020B0504030602030204" pitchFamily="34" charset="0"/>
              </a:rPr>
              <a:t>Purchase price</a:t>
            </a:r>
            <a:endParaRPr lang="en-TH" sz="1100" spc="100" baseline="0"/>
          </a:p>
        </c:rich>
      </c:tx>
      <c:layout>
        <c:manualLayout>
          <c:xMode val="edge"/>
          <c:yMode val="edge"/>
          <c:x val="0.27818287416540716"/>
          <c:y val="5.5180065756245064E-4"/>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baseline="0">
              <a:solidFill>
                <a:srgbClr val="061D29">
                  <a:lumMod val="65000"/>
                  <a:lumOff val="35000"/>
                </a:srgbClr>
              </a:solidFill>
              <a:latin typeface="+mn-lt"/>
              <a:ea typeface="+mn-ea"/>
              <a:cs typeface="+mn-cs"/>
            </a:defRPr>
          </a:pPr>
          <a:endParaRPr lang="en-US"/>
        </a:p>
      </c:txPr>
    </c:title>
    <c:autoTitleDeleted val="0"/>
    <c:plotArea>
      <c:layout>
        <c:manualLayout>
          <c:layoutTarget val="inner"/>
          <c:xMode val="edge"/>
          <c:yMode val="edge"/>
          <c:x val="3.3820138355111454E-2"/>
          <c:y val="1.3314217808742555E-2"/>
          <c:w val="0.93235972328977712"/>
          <c:h val="0.85778075629682948"/>
        </c:manualLayout>
      </c:layout>
      <c:barChart>
        <c:barDir val="col"/>
        <c:grouping val="stacked"/>
        <c:varyColors val="0"/>
        <c:ser>
          <c:idx val="0"/>
          <c:order val="0"/>
          <c:tx>
            <c:strRef>
              <c:f>Sheet1!$B$1</c:f>
              <c:strCache>
                <c:ptCount val="1"/>
                <c:pt idx="0">
                  <c:v>Conforming Mortgage</c:v>
                </c:pt>
              </c:strCache>
            </c:strRef>
          </c:tx>
          <c:spPr>
            <a:solidFill>
              <a:schemeClr val="bg2"/>
            </a:solidFill>
            <a:ln>
              <a:noFill/>
            </a:ln>
            <a:effectLst>
              <a:outerShdw blurRad="63500" sx="102000" sy="102000" algn="ctr" rotWithShape="0">
                <a:prstClr val="black">
                  <a:alpha val="40000"/>
                </a:prstClr>
              </a:outerShdw>
            </a:effectLst>
          </c:spPr>
          <c:invertIfNegative val="0"/>
          <c:dPt>
            <c:idx val="0"/>
            <c:invertIfNegative val="0"/>
            <c:bubble3D val="0"/>
            <c:spPr>
              <a:solidFill>
                <a:srgbClr val="00334A"/>
              </a:soli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1-EC48-4822-B8E9-FE1C3E113267}"/>
              </c:ext>
            </c:extLst>
          </c:dPt>
          <c:dPt>
            <c:idx val="1"/>
            <c:invertIfNegative val="0"/>
            <c:bubble3D val="0"/>
            <c:spPr>
              <a:solidFill>
                <a:schemeClr val="bg2"/>
              </a:soli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3-EC48-4822-B8E9-FE1C3E113267}"/>
              </c:ext>
            </c:extLst>
          </c:dPt>
          <c:dPt>
            <c:idx val="2"/>
            <c:invertIfNegative val="0"/>
            <c:bubble3D val="0"/>
            <c:spPr>
              <a:solidFill>
                <a:schemeClr val="bg2"/>
              </a:soli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5-EC48-4822-B8E9-FE1C3E113267}"/>
              </c:ext>
            </c:extLst>
          </c:dPt>
          <c:dPt>
            <c:idx val="3"/>
            <c:invertIfNegative val="0"/>
            <c:bubble3D val="0"/>
            <c:spPr>
              <a:solidFill>
                <a:schemeClr val="bg2"/>
              </a:soli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7-EC48-4822-B8E9-FE1C3E113267}"/>
              </c:ext>
            </c:extLst>
          </c:dPt>
          <c:dPt>
            <c:idx val="4"/>
            <c:invertIfNegative val="0"/>
            <c:bubble3D val="0"/>
            <c:spPr>
              <a:solidFill>
                <a:schemeClr val="bg2"/>
              </a:solidFill>
              <a:ln>
                <a:no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9-EC48-4822-B8E9-FE1C3E113267}"/>
              </c:ext>
            </c:extLst>
          </c:dPt>
          <c:dLbls>
            <c:dLbl>
              <c:idx val="0"/>
              <c:tx>
                <c:rich>
                  <a:bodyPr/>
                  <a:lstStyle/>
                  <a:p>
                    <a:r>
                      <a:rPr lang="en-US" sz="800">
                        <a:solidFill>
                          <a:schemeClr val="bg1"/>
                        </a:solidFill>
                      </a:rPr>
                      <a:t>$77,000</a:t>
                    </a:r>
                  </a:p>
                  <a:p>
                    <a:endParaRPr lang="en-US" sz="800">
                      <a:solidFill>
                        <a:schemeClr val="bg1"/>
                      </a:solidFill>
                    </a:endParaRPr>
                  </a:p>
                  <a:p>
                    <a:r>
                      <a:rPr lang="en-US" sz="800">
                        <a:solidFill>
                          <a:schemeClr val="bg1"/>
                        </a:solidFill>
                      </a:rPr>
                      <a:t>GSE </a:t>
                    </a:r>
                    <a:r>
                      <a:rPr lang="en-US" sz="800" baseline="0">
                        <a:solidFill>
                          <a:schemeClr val="bg1"/>
                        </a:solidFill>
                      </a:rPr>
                      <a:t>Conforming Mortgage</a:t>
                    </a:r>
                    <a:endParaRPr lang="en-US" sz="800">
                      <a:solidFill>
                        <a:schemeClr val="bg1"/>
                      </a:solidFill>
                    </a:endParaRPr>
                  </a:p>
                </c:rich>
              </c:tx>
              <c:dLblPos val="ctr"/>
              <c:showLegendKey val="0"/>
              <c:showVal val="1"/>
              <c:showCatName val="0"/>
              <c:showSerName val="0"/>
              <c:showPercent val="0"/>
              <c:showBubbleSize val="0"/>
              <c:separator>, </c:separator>
              <c:extLst>
                <c:ext xmlns:c15="http://schemas.microsoft.com/office/drawing/2012/chart" uri="{CE6537A1-D6FC-4f65-9D91-7224C49458BB}">
                  <c15:layout>
                    <c:manualLayout>
                      <c:w val="0.23953219185367708"/>
                      <c:h val="0.2739567889651735"/>
                    </c:manualLayout>
                  </c15:layout>
                  <c15:showDataLabelsRange val="0"/>
                </c:ext>
                <c:ext xmlns:c16="http://schemas.microsoft.com/office/drawing/2014/chart" uri="{C3380CC4-5D6E-409C-BE32-E72D297353CC}">
                  <c16:uniqueId val="{00000001-EC48-4822-B8E9-FE1C3E1132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Sheet1!$B$2</c:f>
              <c:numCache>
                <c:formatCode>0%</c:formatCode>
                <c:ptCount val="1"/>
                <c:pt idx="0">
                  <c:v>0.6</c:v>
                </c:pt>
              </c:numCache>
            </c:numRef>
          </c:val>
          <c:extLst>
            <c:ext xmlns:c16="http://schemas.microsoft.com/office/drawing/2014/chart" uri="{C3380CC4-5D6E-409C-BE32-E72D297353CC}">
              <c16:uniqueId val="{0000000A-EC48-4822-B8E9-FE1C3E113267}"/>
            </c:ext>
          </c:extLst>
        </c:ser>
        <c:ser>
          <c:idx val="1"/>
          <c:order val="1"/>
          <c:tx>
            <c:strRef>
              <c:f>Sheet1!$C$1</c:f>
              <c:strCache>
                <c:ptCount val="1"/>
                <c:pt idx="0">
                  <c:v>Shared Appreciation Loan</c:v>
                </c:pt>
              </c:strCache>
            </c:strRef>
          </c:tx>
          <c:spPr>
            <a:solidFill>
              <a:srgbClr val="E5A745"/>
            </a:solidFill>
            <a:ln>
              <a:noFill/>
            </a:ln>
            <a:effectLst>
              <a:outerShdw blurRad="63500" sx="102000" sy="102000" algn="ctr" rotWithShape="0">
                <a:prstClr val="black">
                  <a:alpha val="20000"/>
                </a:prstClr>
              </a:outerShdw>
            </a:effectLst>
          </c:spPr>
          <c:invertIfNegative val="0"/>
          <c:dLbls>
            <c:dLbl>
              <c:idx val="0"/>
              <c:tx>
                <c:rich>
                  <a:bodyPr/>
                  <a:lstStyle/>
                  <a:p>
                    <a:r>
                      <a:rPr lang="en-US" sz="800">
                        <a:solidFill>
                          <a:schemeClr val="bg1"/>
                        </a:solidFill>
                      </a:rPr>
                      <a:t>$20,000</a:t>
                    </a:r>
                  </a:p>
                  <a:p>
                    <a:endParaRPr lang="en-US" sz="400">
                      <a:solidFill>
                        <a:schemeClr val="bg1"/>
                      </a:solidFill>
                    </a:endParaRPr>
                  </a:p>
                  <a:p>
                    <a:r>
                      <a:rPr lang="en-US" sz="800">
                        <a:solidFill>
                          <a:schemeClr val="bg1"/>
                        </a:solidFill>
                      </a:rPr>
                      <a:t>Shared Appreciation Loan</a:t>
                    </a:r>
                  </a:p>
                </c:rich>
              </c:tx>
              <c:dLblPos val="ctr"/>
              <c:showLegendKey val="0"/>
              <c:showVal val="1"/>
              <c:showCatName val="0"/>
              <c:showSerName val="0"/>
              <c:showPercent val="0"/>
              <c:showBubbleSize val="0"/>
              <c:extLst>
                <c:ext xmlns:c15="http://schemas.microsoft.com/office/drawing/2012/chart" uri="{CE6537A1-D6FC-4f65-9D91-7224C49458BB}">
                  <c15:layout>
                    <c:manualLayout>
                      <c:w val="0.32167575517318597"/>
                      <c:h val="0.20119262466544319"/>
                    </c:manualLayout>
                  </c15:layout>
                  <c15:showDataLabelsRange val="0"/>
                </c:ext>
                <c:ext xmlns:c16="http://schemas.microsoft.com/office/drawing/2014/chart" uri="{C3380CC4-5D6E-409C-BE32-E72D297353CC}">
                  <c16:uniqueId val="{0000000B-EC48-4822-B8E9-FE1C3E1132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Sheet1!$C$2</c:f>
              <c:numCache>
                <c:formatCode>0%</c:formatCode>
                <c:ptCount val="1"/>
                <c:pt idx="0">
                  <c:v>0.3</c:v>
                </c:pt>
              </c:numCache>
            </c:numRef>
          </c:val>
          <c:extLst>
            <c:ext xmlns:c16="http://schemas.microsoft.com/office/drawing/2014/chart" uri="{C3380CC4-5D6E-409C-BE32-E72D297353CC}">
              <c16:uniqueId val="{0000000C-EC48-4822-B8E9-FE1C3E113267}"/>
            </c:ext>
          </c:extLst>
        </c:ser>
        <c:ser>
          <c:idx val="2"/>
          <c:order val="2"/>
          <c:tx>
            <c:strRef>
              <c:f>Sheet1!$D$1</c:f>
              <c:strCache>
                <c:ptCount val="1"/>
                <c:pt idx="0">
                  <c:v>Down Payment</c:v>
                </c:pt>
              </c:strCache>
            </c:strRef>
          </c:tx>
          <c:spPr>
            <a:solidFill>
              <a:srgbClr val="14935F"/>
            </a:solidFill>
            <a:ln>
              <a:noFill/>
            </a:ln>
            <a:effectLst>
              <a:outerShdw blurRad="63500" sx="102000" sy="102000" algn="ctr" rotWithShape="0">
                <a:prstClr val="black">
                  <a:alpha val="20000"/>
                </a:prstClr>
              </a:outerShdw>
            </a:effectLst>
          </c:spPr>
          <c:invertIfNegative val="0"/>
          <c:dLbls>
            <c:dLbl>
              <c:idx val="0"/>
              <c:tx>
                <c:rich>
                  <a:bodyPr/>
                  <a:lstStyle/>
                  <a:p>
                    <a:r>
                      <a:rPr lang="en-US" sz="800"/>
                      <a:t>$3,000</a:t>
                    </a:r>
                  </a:p>
                </c:rich>
              </c:tx>
              <c:dLblPos val="ctr"/>
              <c:showLegendKey val="0"/>
              <c:showVal val="1"/>
              <c:showCatName val="0"/>
              <c:showSerName val="0"/>
              <c:showPercent val="0"/>
              <c:showBubbleSize val="0"/>
              <c:extLst>
                <c:ext xmlns:c15="http://schemas.microsoft.com/office/drawing/2012/chart" uri="{CE6537A1-D6FC-4f65-9D91-7224C49458BB}">
                  <c15:layout>
                    <c:manualLayout>
                      <c:w val="0.31569561875480401"/>
                      <c:h val="0.10700632153941329"/>
                    </c:manualLayout>
                  </c15:layout>
                  <c15:showDataLabelsRange val="0"/>
                </c:ext>
                <c:ext xmlns:c16="http://schemas.microsoft.com/office/drawing/2014/chart" uri="{C3380CC4-5D6E-409C-BE32-E72D297353CC}">
                  <c16:uniqueId val="{0000000D-EC48-4822-B8E9-FE1C3E1132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21st Century Home Financing Stack</c:v>
                </c:pt>
              </c:strCache>
            </c:strRef>
          </c:cat>
          <c:val>
            <c:numRef>
              <c:f>Sheet1!$D$2</c:f>
              <c:numCache>
                <c:formatCode>0%</c:formatCode>
                <c:ptCount val="1"/>
                <c:pt idx="0">
                  <c:v>0.1</c:v>
                </c:pt>
              </c:numCache>
            </c:numRef>
          </c:val>
          <c:extLst>
            <c:ext xmlns:c16="http://schemas.microsoft.com/office/drawing/2014/chart" uri="{C3380CC4-5D6E-409C-BE32-E72D297353CC}">
              <c16:uniqueId val="{0000000E-EC48-4822-B8E9-FE1C3E113267}"/>
            </c:ext>
          </c:extLst>
        </c:ser>
        <c:dLbls>
          <c:dLblPos val="ctr"/>
          <c:showLegendKey val="0"/>
          <c:showVal val="1"/>
          <c:showCatName val="0"/>
          <c:showSerName val="0"/>
          <c:showPercent val="0"/>
          <c:showBubbleSize val="0"/>
        </c:dLbls>
        <c:gapWidth val="100"/>
        <c:overlap val="100"/>
        <c:axId val="766394399"/>
        <c:axId val="834191215"/>
      </c:barChart>
      <c:catAx>
        <c:axId val="766394399"/>
        <c:scaling>
          <c:orientation val="minMax"/>
        </c:scaling>
        <c:delete val="1"/>
        <c:axPos val="b"/>
        <c:numFmt formatCode="General" sourceLinked="1"/>
        <c:majorTickMark val="out"/>
        <c:minorTickMark val="none"/>
        <c:tickLblPos val="nextTo"/>
        <c:crossAx val="834191215"/>
        <c:crosses val="autoZero"/>
        <c:auto val="1"/>
        <c:lblAlgn val="ctr"/>
        <c:lblOffset val="100"/>
        <c:noMultiLvlLbl val="0"/>
      </c:catAx>
      <c:valAx>
        <c:axId val="834191215"/>
        <c:scaling>
          <c:orientation val="minMax"/>
        </c:scaling>
        <c:delete val="1"/>
        <c:axPos val="l"/>
        <c:numFmt formatCode="0%" sourceLinked="1"/>
        <c:majorTickMark val="out"/>
        <c:minorTickMark val="none"/>
        <c:tickLblPos val="nextTo"/>
        <c:crossAx val="766394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bg2"/>
              </a:solidFill>
              <a:latin typeface="Ubuntu" panose="020B05040306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1CA2E-F974-41EA-BB88-320C8E6F6EA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4154FEE-501B-431A-97E0-FE2EC6693F8B}">
      <dgm:prSet phldrT="[Text]" custT="1"/>
      <dgm:spPr>
        <a:solidFill>
          <a:srgbClr val="00334A"/>
        </a:solidFill>
      </dgm:spPr>
      <dgm:t>
        <a:bodyPr/>
        <a:lstStyle/>
        <a:p>
          <a:r>
            <a:rPr lang="en-US" sz="1000">
              <a:latin typeface="Ubuntu Light" panose="020B0304030602030204" pitchFamily="34" charset="0"/>
            </a:rPr>
            <a:t>Family Offices and Donors</a:t>
          </a:r>
        </a:p>
      </dgm:t>
    </dgm:pt>
    <dgm:pt modelId="{9D8585B5-4A3F-428C-B681-C75EEBAC0A88}" type="parTrans" cxnId="{E3900CA3-1F51-4067-85FB-BA629A4B4B85}">
      <dgm:prSet/>
      <dgm:spPr/>
      <dgm:t>
        <a:bodyPr/>
        <a:lstStyle/>
        <a:p>
          <a:endParaRPr lang="en-US">
            <a:latin typeface="Ubuntu Light" panose="020B0304030602030204" pitchFamily="34" charset="0"/>
          </a:endParaRPr>
        </a:p>
      </dgm:t>
    </dgm:pt>
    <dgm:pt modelId="{A722F528-131E-4822-9422-4C25E3E829DA}" type="sibTrans" cxnId="{E3900CA3-1F51-4067-85FB-BA629A4B4B85}">
      <dgm:prSet/>
      <dgm:spPr/>
      <dgm:t>
        <a:bodyPr/>
        <a:lstStyle/>
        <a:p>
          <a:endParaRPr lang="en-US">
            <a:latin typeface="Ubuntu Light" panose="020B0304030602030204" pitchFamily="34" charset="0"/>
          </a:endParaRPr>
        </a:p>
      </dgm:t>
    </dgm:pt>
    <dgm:pt modelId="{3E35BE59-DB94-4C94-B790-E5B4C81DD5AF}">
      <dgm:prSet phldrT="[Text]" custT="1"/>
      <dgm:spPr>
        <a:solidFill>
          <a:srgbClr val="00334A"/>
        </a:solidFill>
      </dgm:spPr>
      <dgm:t>
        <a:bodyPr/>
        <a:lstStyle/>
        <a:p>
          <a:r>
            <a:rPr lang="en-US" sz="1000">
              <a:latin typeface="Ubuntu Light" panose="020B0304030602030204" pitchFamily="34" charset="0"/>
            </a:rPr>
            <a:t>Public and Corporate Pensions</a:t>
          </a:r>
        </a:p>
      </dgm:t>
    </dgm:pt>
    <dgm:pt modelId="{2675554A-FDAA-475F-A0F7-BAA9575FE172}" type="parTrans" cxnId="{32424756-6535-42D7-8445-2CCB97B558D0}">
      <dgm:prSet/>
      <dgm:spPr/>
      <dgm:t>
        <a:bodyPr/>
        <a:lstStyle/>
        <a:p>
          <a:endParaRPr lang="en-US">
            <a:latin typeface="Ubuntu Light" panose="020B0304030602030204" pitchFamily="34" charset="0"/>
          </a:endParaRPr>
        </a:p>
      </dgm:t>
    </dgm:pt>
    <dgm:pt modelId="{9AE17D75-8C00-4E83-B6E8-2AFF64B505DA}" type="sibTrans" cxnId="{32424756-6535-42D7-8445-2CCB97B558D0}">
      <dgm:prSet/>
      <dgm:spPr/>
      <dgm:t>
        <a:bodyPr/>
        <a:lstStyle/>
        <a:p>
          <a:endParaRPr lang="en-US">
            <a:latin typeface="Ubuntu Light" panose="020B0304030602030204" pitchFamily="34" charset="0"/>
          </a:endParaRPr>
        </a:p>
      </dgm:t>
    </dgm:pt>
    <dgm:pt modelId="{C40977A1-49FF-4F47-A860-3A049222A6C8}">
      <dgm:prSet phldrT="[Text]" custT="1"/>
      <dgm:spPr>
        <a:solidFill>
          <a:srgbClr val="00334A"/>
        </a:solidFill>
      </dgm:spPr>
      <dgm:t>
        <a:bodyPr/>
        <a:lstStyle/>
        <a:p>
          <a:r>
            <a:rPr lang="en-US" sz="1000">
              <a:latin typeface="Ubuntu Light" panose="020B0304030602030204" pitchFamily="34" charset="0"/>
            </a:rPr>
            <a:t>Municipalities</a:t>
          </a:r>
        </a:p>
      </dgm:t>
    </dgm:pt>
    <dgm:pt modelId="{47448D69-99C4-43EA-9697-ED49FC0B1269}" type="parTrans" cxnId="{C11F15F9-53C2-4B28-B2C5-6D8BF12B9601}">
      <dgm:prSet/>
      <dgm:spPr/>
      <dgm:t>
        <a:bodyPr/>
        <a:lstStyle/>
        <a:p>
          <a:endParaRPr lang="en-US">
            <a:latin typeface="Ubuntu Light" panose="020B0304030602030204" pitchFamily="34" charset="0"/>
          </a:endParaRPr>
        </a:p>
      </dgm:t>
    </dgm:pt>
    <dgm:pt modelId="{9B8ED0BC-98BD-4577-AA27-93E859E0D1FF}" type="sibTrans" cxnId="{C11F15F9-53C2-4B28-B2C5-6D8BF12B9601}">
      <dgm:prSet/>
      <dgm:spPr/>
      <dgm:t>
        <a:bodyPr/>
        <a:lstStyle/>
        <a:p>
          <a:endParaRPr lang="en-US">
            <a:latin typeface="Ubuntu Light" panose="020B0304030602030204" pitchFamily="34" charset="0"/>
          </a:endParaRPr>
        </a:p>
      </dgm:t>
    </dgm:pt>
    <dgm:pt modelId="{85F39F22-F559-4886-A655-53A905CB0EF6}">
      <dgm:prSet phldrT="[Text]" custT="1"/>
      <dgm:spPr>
        <a:solidFill>
          <a:srgbClr val="00334A"/>
        </a:solidFill>
      </dgm:spPr>
      <dgm:t>
        <a:bodyPr/>
        <a:lstStyle/>
        <a:p>
          <a:r>
            <a:rPr lang="en-US" sz="1000">
              <a:latin typeface="Ubuntu Light" panose="020B0304030602030204" pitchFamily="34" charset="0"/>
            </a:rPr>
            <a:t>University Endowments</a:t>
          </a:r>
        </a:p>
      </dgm:t>
    </dgm:pt>
    <dgm:pt modelId="{49D71BB2-D7D0-40BC-8210-456C87DE04C3}" type="parTrans" cxnId="{BAE03B4F-C8A6-47B5-955D-F8F424973C0B}">
      <dgm:prSet/>
      <dgm:spPr/>
      <dgm:t>
        <a:bodyPr/>
        <a:lstStyle/>
        <a:p>
          <a:endParaRPr lang="en-US">
            <a:latin typeface="Ubuntu Light" panose="020B0304030602030204" pitchFamily="34" charset="0"/>
          </a:endParaRPr>
        </a:p>
      </dgm:t>
    </dgm:pt>
    <dgm:pt modelId="{13B0184B-BABB-4281-95BB-9A227C49610B}" type="sibTrans" cxnId="{BAE03B4F-C8A6-47B5-955D-F8F424973C0B}">
      <dgm:prSet/>
      <dgm:spPr/>
      <dgm:t>
        <a:bodyPr/>
        <a:lstStyle/>
        <a:p>
          <a:endParaRPr lang="en-US">
            <a:latin typeface="Ubuntu Light" panose="020B0304030602030204" pitchFamily="34" charset="0"/>
          </a:endParaRPr>
        </a:p>
      </dgm:t>
    </dgm:pt>
    <dgm:pt modelId="{FA177A23-864D-4EFB-B199-C0343D9CCE02}">
      <dgm:prSet phldrT="[Text]" custT="1"/>
      <dgm:spPr>
        <a:solidFill>
          <a:srgbClr val="00334A"/>
        </a:solidFill>
      </dgm:spPr>
      <dgm:t>
        <a:bodyPr/>
        <a:lstStyle/>
        <a:p>
          <a:r>
            <a:rPr lang="en-US" sz="1000">
              <a:latin typeface="Ubuntu Light" panose="020B0304030602030204" pitchFamily="34" charset="0"/>
            </a:rPr>
            <a:t>Housing Finance Agencies</a:t>
          </a:r>
        </a:p>
      </dgm:t>
    </dgm:pt>
    <dgm:pt modelId="{A2625918-6B64-4269-A361-955388240D8D}" type="parTrans" cxnId="{EDDEC492-022E-496E-AA41-2E226BA73C22}">
      <dgm:prSet/>
      <dgm:spPr/>
      <dgm:t>
        <a:bodyPr/>
        <a:lstStyle/>
        <a:p>
          <a:endParaRPr lang="en-US">
            <a:latin typeface="Ubuntu Light" panose="020B0304030602030204" pitchFamily="34" charset="0"/>
          </a:endParaRPr>
        </a:p>
      </dgm:t>
    </dgm:pt>
    <dgm:pt modelId="{BAAA2512-A38E-4E98-952B-D504F0A89BDD}" type="sibTrans" cxnId="{EDDEC492-022E-496E-AA41-2E226BA73C22}">
      <dgm:prSet/>
      <dgm:spPr/>
      <dgm:t>
        <a:bodyPr/>
        <a:lstStyle/>
        <a:p>
          <a:endParaRPr lang="en-US">
            <a:latin typeface="Ubuntu Light" panose="020B0304030602030204" pitchFamily="34" charset="0"/>
          </a:endParaRPr>
        </a:p>
      </dgm:t>
    </dgm:pt>
    <dgm:pt modelId="{C53088DA-53E8-41EF-BF15-FB51F11A7D5E}">
      <dgm:prSet phldrT="[Text]" custT="1"/>
      <dgm:spPr>
        <a:solidFill>
          <a:srgbClr val="00334A"/>
        </a:solidFill>
      </dgm:spPr>
      <dgm:t>
        <a:bodyPr/>
        <a:lstStyle/>
        <a:p>
          <a:r>
            <a:rPr lang="en-US" sz="1000">
              <a:latin typeface="Ubuntu Light" panose="020B0304030602030204" pitchFamily="34" charset="0"/>
            </a:rPr>
            <a:t>Foundations and Nonprofits</a:t>
          </a:r>
        </a:p>
      </dgm:t>
    </dgm:pt>
    <dgm:pt modelId="{54B28630-F352-400A-81E4-871C13527915}" type="parTrans" cxnId="{9F7384E6-F8C3-46AC-ADE9-03E6B1017E40}">
      <dgm:prSet/>
      <dgm:spPr/>
      <dgm:t>
        <a:bodyPr/>
        <a:lstStyle/>
        <a:p>
          <a:endParaRPr lang="en-US">
            <a:latin typeface="Ubuntu Light" panose="020B0304030602030204" pitchFamily="34" charset="0"/>
          </a:endParaRPr>
        </a:p>
      </dgm:t>
    </dgm:pt>
    <dgm:pt modelId="{95667CFC-9E67-47F0-8E26-78A625AEF918}" type="sibTrans" cxnId="{9F7384E6-F8C3-46AC-ADE9-03E6B1017E40}">
      <dgm:prSet/>
      <dgm:spPr/>
      <dgm:t>
        <a:bodyPr/>
        <a:lstStyle/>
        <a:p>
          <a:endParaRPr lang="en-US">
            <a:latin typeface="Ubuntu Light" panose="020B0304030602030204" pitchFamily="34" charset="0"/>
          </a:endParaRPr>
        </a:p>
      </dgm:t>
    </dgm:pt>
    <dgm:pt modelId="{2BE8B906-5445-490A-9B10-B232A812FA60}" type="pres">
      <dgm:prSet presAssocID="{8FD1CA2E-F974-41EA-BB88-320C8E6F6EA9}" presName="diagram" presStyleCnt="0">
        <dgm:presLayoutVars>
          <dgm:dir/>
          <dgm:resizeHandles val="exact"/>
        </dgm:presLayoutVars>
      </dgm:prSet>
      <dgm:spPr/>
    </dgm:pt>
    <dgm:pt modelId="{BC60EF25-0FC7-4ED8-BC3A-12680C9BADCB}" type="pres">
      <dgm:prSet presAssocID="{F4154FEE-501B-431A-97E0-FE2EC6693F8B}" presName="node" presStyleLbl="node1" presStyleIdx="0" presStyleCnt="6">
        <dgm:presLayoutVars>
          <dgm:bulletEnabled val="1"/>
        </dgm:presLayoutVars>
      </dgm:prSet>
      <dgm:spPr/>
    </dgm:pt>
    <dgm:pt modelId="{DAD881AE-07C6-4C01-B0C6-0918006E691E}" type="pres">
      <dgm:prSet presAssocID="{A722F528-131E-4822-9422-4C25E3E829DA}" presName="sibTrans" presStyleCnt="0"/>
      <dgm:spPr/>
    </dgm:pt>
    <dgm:pt modelId="{F0DC88C8-30E2-486A-A18F-D479E06D8EBA}" type="pres">
      <dgm:prSet presAssocID="{3E35BE59-DB94-4C94-B790-E5B4C81DD5AF}" presName="node" presStyleLbl="node1" presStyleIdx="1" presStyleCnt="6">
        <dgm:presLayoutVars>
          <dgm:bulletEnabled val="1"/>
        </dgm:presLayoutVars>
      </dgm:prSet>
      <dgm:spPr/>
    </dgm:pt>
    <dgm:pt modelId="{2DEEDDC2-7934-4694-A659-44D4017F920F}" type="pres">
      <dgm:prSet presAssocID="{9AE17D75-8C00-4E83-B6E8-2AFF64B505DA}" presName="sibTrans" presStyleCnt="0"/>
      <dgm:spPr/>
    </dgm:pt>
    <dgm:pt modelId="{33582AAD-264C-466A-A49F-9FE2F01EDA20}" type="pres">
      <dgm:prSet presAssocID="{C40977A1-49FF-4F47-A860-3A049222A6C8}" presName="node" presStyleLbl="node1" presStyleIdx="2" presStyleCnt="6">
        <dgm:presLayoutVars>
          <dgm:bulletEnabled val="1"/>
        </dgm:presLayoutVars>
      </dgm:prSet>
      <dgm:spPr/>
    </dgm:pt>
    <dgm:pt modelId="{A93B87E6-7F40-47AB-996B-22982596A372}" type="pres">
      <dgm:prSet presAssocID="{9B8ED0BC-98BD-4577-AA27-93E859E0D1FF}" presName="sibTrans" presStyleCnt="0"/>
      <dgm:spPr/>
    </dgm:pt>
    <dgm:pt modelId="{7F636F75-940A-46F4-A5DD-E12E7D0E3BBE}" type="pres">
      <dgm:prSet presAssocID="{85F39F22-F559-4886-A655-53A905CB0EF6}" presName="node" presStyleLbl="node1" presStyleIdx="3" presStyleCnt="6">
        <dgm:presLayoutVars>
          <dgm:bulletEnabled val="1"/>
        </dgm:presLayoutVars>
      </dgm:prSet>
      <dgm:spPr/>
    </dgm:pt>
    <dgm:pt modelId="{F30D4AC5-0FBE-4E64-A111-EBA4A3323683}" type="pres">
      <dgm:prSet presAssocID="{13B0184B-BABB-4281-95BB-9A227C49610B}" presName="sibTrans" presStyleCnt="0"/>
      <dgm:spPr/>
    </dgm:pt>
    <dgm:pt modelId="{4D72EE50-D983-4AEB-BAD5-77EF293453E4}" type="pres">
      <dgm:prSet presAssocID="{FA177A23-864D-4EFB-B199-C0343D9CCE02}" presName="node" presStyleLbl="node1" presStyleIdx="4" presStyleCnt="6">
        <dgm:presLayoutVars>
          <dgm:bulletEnabled val="1"/>
        </dgm:presLayoutVars>
      </dgm:prSet>
      <dgm:spPr/>
    </dgm:pt>
    <dgm:pt modelId="{33DE4578-0845-456D-959F-CEBB8FC8A8D4}" type="pres">
      <dgm:prSet presAssocID="{BAAA2512-A38E-4E98-952B-D504F0A89BDD}" presName="sibTrans" presStyleCnt="0"/>
      <dgm:spPr/>
    </dgm:pt>
    <dgm:pt modelId="{983C8976-5CB6-4743-B7D3-1F2641F64ACD}" type="pres">
      <dgm:prSet presAssocID="{C53088DA-53E8-41EF-BF15-FB51F11A7D5E}" presName="node" presStyleLbl="node1" presStyleIdx="5" presStyleCnt="6">
        <dgm:presLayoutVars>
          <dgm:bulletEnabled val="1"/>
        </dgm:presLayoutVars>
      </dgm:prSet>
      <dgm:spPr/>
    </dgm:pt>
  </dgm:ptLst>
  <dgm:cxnLst>
    <dgm:cxn modelId="{0C32D419-55BC-442F-80A8-494BC6D8D908}" type="presOf" srcId="{C53088DA-53E8-41EF-BF15-FB51F11A7D5E}" destId="{983C8976-5CB6-4743-B7D3-1F2641F64ACD}" srcOrd="0" destOrd="0" presId="urn:microsoft.com/office/officeart/2005/8/layout/default"/>
    <dgm:cxn modelId="{92EFA235-35C8-456D-BC02-9CE4E08DBD87}" type="presOf" srcId="{FA177A23-864D-4EFB-B199-C0343D9CCE02}" destId="{4D72EE50-D983-4AEB-BAD5-77EF293453E4}" srcOrd="0" destOrd="0" presId="urn:microsoft.com/office/officeart/2005/8/layout/default"/>
    <dgm:cxn modelId="{D036BD47-C98B-4F37-B67B-432FA22D1D40}" type="presOf" srcId="{8FD1CA2E-F974-41EA-BB88-320C8E6F6EA9}" destId="{2BE8B906-5445-490A-9B10-B232A812FA60}" srcOrd="0" destOrd="0" presId="urn:microsoft.com/office/officeart/2005/8/layout/default"/>
    <dgm:cxn modelId="{BAE03B4F-C8A6-47B5-955D-F8F424973C0B}" srcId="{8FD1CA2E-F974-41EA-BB88-320C8E6F6EA9}" destId="{85F39F22-F559-4886-A655-53A905CB0EF6}" srcOrd="3" destOrd="0" parTransId="{49D71BB2-D7D0-40BC-8210-456C87DE04C3}" sibTransId="{13B0184B-BABB-4281-95BB-9A227C49610B}"/>
    <dgm:cxn modelId="{32424756-6535-42D7-8445-2CCB97B558D0}" srcId="{8FD1CA2E-F974-41EA-BB88-320C8E6F6EA9}" destId="{3E35BE59-DB94-4C94-B790-E5B4C81DD5AF}" srcOrd="1" destOrd="0" parTransId="{2675554A-FDAA-475F-A0F7-BAA9575FE172}" sibTransId="{9AE17D75-8C00-4E83-B6E8-2AFF64B505DA}"/>
    <dgm:cxn modelId="{EDDEC492-022E-496E-AA41-2E226BA73C22}" srcId="{8FD1CA2E-F974-41EA-BB88-320C8E6F6EA9}" destId="{FA177A23-864D-4EFB-B199-C0343D9CCE02}" srcOrd="4" destOrd="0" parTransId="{A2625918-6B64-4269-A361-955388240D8D}" sibTransId="{BAAA2512-A38E-4E98-952B-D504F0A89BDD}"/>
    <dgm:cxn modelId="{20EBFF9E-104E-472D-9C55-07F8933CB2CB}" type="presOf" srcId="{C40977A1-49FF-4F47-A860-3A049222A6C8}" destId="{33582AAD-264C-466A-A49F-9FE2F01EDA20}" srcOrd="0" destOrd="0" presId="urn:microsoft.com/office/officeart/2005/8/layout/default"/>
    <dgm:cxn modelId="{E3900CA3-1F51-4067-85FB-BA629A4B4B85}" srcId="{8FD1CA2E-F974-41EA-BB88-320C8E6F6EA9}" destId="{F4154FEE-501B-431A-97E0-FE2EC6693F8B}" srcOrd="0" destOrd="0" parTransId="{9D8585B5-4A3F-428C-B681-C75EEBAC0A88}" sibTransId="{A722F528-131E-4822-9422-4C25E3E829DA}"/>
    <dgm:cxn modelId="{221C2BC8-BDF7-4A50-BC6D-77175F4E934D}" type="presOf" srcId="{3E35BE59-DB94-4C94-B790-E5B4C81DD5AF}" destId="{F0DC88C8-30E2-486A-A18F-D479E06D8EBA}" srcOrd="0" destOrd="0" presId="urn:microsoft.com/office/officeart/2005/8/layout/default"/>
    <dgm:cxn modelId="{CF58F9D4-F8D0-43DE-ADCA-A9A16986FBEC}" type="presOf" srcId="{F4154FEE-501B-431A-97E0-FE2EC6693F8B}" destId="{BC60EF25-0FC7-4ED8-BC3A-12680C9BADCB}" srcOrd="0" destOrd="0" presId="urn:microsoft.com/office/officeart/2005/8/layout/default"/>
    <dgm:cxn modelId="{9F7384E6-F8C3-46AC-ADE9-03E6B1017E40}" srcId="{8FD1CA2E-F974-41EA-BB88-320C8E6F6EA9}" destId="{C53088DA-53E8-41EF-BF15-FB51F11A7D5E}" srcOrd="5" destOrd="0" parTransId="{54B28630-F352-400A-81E4-871C13527915}" sibTransId="{95667CFC-9E67-47F0-8E26-78A625AEF918}"/>
    <dgm:cxn modelId="{ABEBFCE9-7F51-43A7-A9B5-905BF0E2D12C}" type="presOf" srcId="{85F39F22-F559-4886-A655-53A905CB0EF6}" destId="{7F636F75-940A-46F4-A5DD-E12E7D0E3BBE}" srcOrd="0" destOrd="0" presId="urn:microsoft.com/office/officeart/2005/8/layout/default"/>
    <dgm:cxn modelId="{C11F15F9-53C2-4B28-B2C5-6D8BF12B9601}" srcId="{8FD1CA2E-F974-41EA-BB88-320C8E6F6EA9}" destId="{C40977A1-49FF-4F47-A860-3A049222A6C8}" srcOrd="2" destOrd="0" parTransId="{47448D69-99C4-43EA-9697-ED49FC0B1269}" sibTransId="{9B8ED0BC-98BD-4577-AA27-93E859E0D1FF}"/>
    <dgm:cxn modelId="{DFDFFE57-9600-4669-A8B1-28F8851AA3DD}" type="presParOf" srcId="{2BE8B906-5445-490A-9B10-B232A812FA60}" destId="{BC60EF25-0FC7-4ED8-BC3A-12680C9BADCB}" srcOrd="0" destOrd="0" presId="urn:microsoft.com/office/officeart/2005/8/layout/default"/>
    <dgm:cxn modelId="{D944A632-27E5-4C35-BAC0-3D213D8D11ED}" type="presParOf" srcId="{2BE8B906-5445-490A-9B10-B232A812FA60}" destId="{DAD881AE-07C6-4C01-B0C6-0918006E691E}" srcOrd="1" destOrd="0" presId="urn:microsoft.com/office/officeart/2005/8/layout/default"/>
    <dgm:cxn modelId="{AEE59F46-081F-4259-87EB-FE2D6A44E71C}" type="presParOf" srcId="{2BE8B906-5445-490A-9B10-B232A812FA60}" destId="{F0DC88C8-30E2-486A-A18F-D479E06D8EBA}" srcOrd="2" destOrd="0" presId="urn:microsoft.com/office/officeart/2005/8/layout/default"/>
    <dgm:cxn modelId="{22DA99AC-4E7F-42A5-9CFC-B40763FDAFAD}" type="presParOf" srcId="{2BE8B906-5445-490A-9B10-B232A812FA60}" destId="{2DEEDDC2-7934-4694-A659-44D4017F920F}" srcOrd="3" destOrd="0" presId="urn:microsoft.com/office/officeart/2005/8/layout/default"/>
    <dgm:cxn modelId="{B27C87A3-9EA9-4424-999C-889B2AC22881}" type="presParOf" srcId="{2BE8B906-5445-490A-9B10-B232A812FA60}" destId="{33582AAD-264C-466A-A49F-9FE2F01EDA20}" srcOrd="4" destOrd="0" presId="urn:microsoft.com/office/officeart/2005/8/layout/default"/>
    <dgm:cxn modelId="{A43155CB-622F-4B22-8405-05AA8B50E6F1}" type="presParOf" srcId="{2BE8B906-5445-490A-9B10-B232A812FA60}" destId="{A93B87E6-7F40-47AB-996B-22982596A372}" srcOrd="5" destOrd="0" presId="urn:microsoft.com/office/officeart/2005/8/layout/default"/>
    <dgm:cxn modelId="{2844A8BF-2599-4590-BD2D-D58B7B98E3FD}" type="presParOf" srcId="{2BE8B906-5445-490A-9B10-B232A812FA60}" destId="{7F636F75-940A-46F4-A5DD-E12E7D0E3BBE}" srcOrd="6" destOrd="0" presId="urn:microsoft.com/office/officeart/2005/8/layout/default"/>
    <dgm:cxn modelId="{AE2C6033-819E-41EC-9C4F-595130016020}" type="presParOf" srcId="{2BE8B906-5445-490A-9B10-B232A812FA60}" destId="{F30D4AC5-0FBE-4E64-A111-EBA4A3323683}" srcOrd="7" destOrd="0" presId="urn:microsoft.com/office/officeart/2005/8/layout/default"/>
    <dgm:cxn modelId="{927D7CA5-2513-47C2-8A14-C2C9F037CAA0}" type="presParOf" srcId="{2BE8B906-5445-490A-9B10-B232A812FA60}" destId="{4D72EE50-D983-4AEB-BAD5-77EF293453E4}" srcOrd="8" destOrd="0" presId="urn:microsoft.com/office/officeart/2005/8/layout/default"/>
    <dgm:cxn modelId="{79234884-124D-47AF-B00B-943403481809}" type="presParOf" srcId="{2BE8B906-5445-490A-9B10-B232A812FA60}" destId="{33DE4578-0845-456D-959F-CEBB8FC8A8D4}" srcOrd="9" destOrd="0" presId="urn:microsoft.com/office/officeart/2005/8/layout/default"/>
    <dgm:cxn modelId="{C659A17C-D0FA-4C63-A6DE-0402A5EF8D31}" type="presParOf" srcId="{2BE8B906-5445-490A-9B10-B232A812FA60}" destId="{983C8976-5CB6-4743-B7D3-1F2641F64AC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A5E4F-5878-4BEF-8344-31201A8FB4B7}" type="doc">
      <dgm:prSet loTypeId="urn:microsoft.com/office/officeart/2009/3/layout/StepUpProcess" loCatId="process" qsTypeId="urn:microsoft.com/office/officeart/2005/8/quickstyle/simple1" qsCatId="simple" csTypeId="urn:microsoft.com/office/officeart/2005/8/colors/accent1_2" csCatId="accent1" phldr="1"/>
      <dgm:spPr/>
    </dgm:pt>
    <dgm:pt modelId="{F6CAB7C5-6685-4A94-B51D-20803287EBF5}">
      <dgm:prSet phldrT="[Text]" custT="1"/>
      <dgm:spPr>
        <a:solidFill>
          <a:srgbClr val="00334A"/>
        </a:solidFill>
        <a:ln>
          <a:noFill/>
        </a:ln>
        <a:effectLst>
          <a:outerShdw blurRad="63500" sx="102000" sy="102000" algn="ctr" rotWithShape="0">
            <a:prstClr val="black">
              <a:alpha val="40000"/>
            </a:prstClr>
          </a:outerShdw>
        </a:effectLst>
      </dgm:spPr>
      <dgm:t>
        <a:bodyPr lIns="91440" rIns="91440"/>
        <a:lstStyle/>
        <a:p>
          <a:pPr algn="ctr">
            <a:buFont typeface="Arial" panose="020B0604020202020204" pitchFamily="34" charset="0"/>
            <a:buChar char="•"/>
          </a:pPr>
          <a:endParaRPr lang="en-US" sz="1200" b="0">
            <a:solidFill>
              <a:schemeClr val="bg1"/>
            </a:solidFill>
            <a:latin typeface="Ubuntu Light" panose="020B0304030602030204" pitchFamily="34" charset="0"/>
            <a:cs typeface="Taviraj Thin" panose="00000200000000000000" pitchFamily="2" charset="-34"/>
          </a:endParaRPr>
        </a:p>
        <a:p>
          <a:pPr algn="ctr"/>
          <a:r>
            <a:rPr lang="en-US" sz="1200" b="0">
              <a:solidFill>
                <a:schemeClr val="bg1"/>
              </a:solidFill>
              <a:latin typeface="Ubuntu Light" panose="020B0304030602030204" pitchFamily="34" charset="0"/>
              <a:cs typeface="Taviraj Thin" panose="00000200000000000000" pitchFamily="2" charset="-34"/>
            </a:rPr>
            <a:t>Wealth disparities in America are fundamentally tied to homeownership and housing equity.</a:t>
          </a:r>
        </a:p>
      </dgm:t>
    </dgm:pt>
    <dgm:pt modelId="{A9E76112-5F75-4072-93A8-0C395CE49762}" type="parTrans" cxnId="{D92945FE-7818-4CB2-A639-960C0AF752D0}">
      <dgm:prSet/>
      <dgm:spPr/>
      <dgm:t>
        <a:bodyPr/>
        <a:lstStyle/>
        <a:p>
          <a:endParaRPr lang="en-US"/>
        </a:p>
      </dgm:t>
    </dgm:pt>
    <dgm:pt modelId="{B06C385F-6FDD-480D-837D-CE1DE3545CEB}" type="sibTrans" cxnId="{D92945FE-7818-4CB2-A639-960C0AF752D0}">
      <dgm:prSet/>
      <dgm:spPr/>
      <dgm:t>
        <a:bodyPr/>
        <a:lstStyle/>
        <a:p>
          <a:endParaRPr lang="en-US"/>
        </a:p>
      </dgm:t>
    </dgm:pt>
    <dgm:pt modelId="{B684DED1-039D-46C5-8371-D878286F41F5}">
      <dgm:prSet phldrT="[Text]" custT="1"/>
      <dgm:spPr>
        <a:solidFill>
          <a:schemeClr val="tx1">
            <a:lumMod val="75000"/>
            <a:lumOff val="25000"/>
          </a:schemeClr>
        </a:solidFill>
        <a:ln>
          <a:noFill/>
        </a:ln>
        <a:effectLst>
          <a:outerShdw blurRad="63500" sx="102000" sy="102000" algn="ctr" rotWithShape="0">
            <a:prstClr val="black">
              <a:alpha val="40000"/>
            </a:prstClr>
          </a:outerShdw>
        </a:effectLst>
      </dgm:spPr>
      <dgm:t>
        <a:bodyPr lIns="91440" rIns="91440"/>
        <a:lstStyle/>
        <a:p>
          <a:pPr algn="ctr">
            <a:buFont typeface="Arial" panose="020B0604020202020204" pitchFamily="34" charset="0"/>
            <a:buChar char="•"/>
          </a:pPr>
          <a:endParaRPr lang="en-US" sz="1050" b="0">
            <a:solidFill>
              <a:schemeClr val="bg1"/>
            </a:solidFill>
            <a:latin typeface="Ubuntu Light" panose="020B0304030602030204" pitchFamily="34" charset="0"/>
            <a:cs typeface="Taviraj Thin" panose="00000200000000000000" pitchFamily="2" charset="-34"/>
          </a:endParaRPr>
        </a:p>
        <a:p>
          <a:pPr algn="ctr">
            <a:buFont typeface="Arial" panose="020B0604020202020204" pitchFamily="34" charset="0"/>
            <a:buChar char="•"/>
          </a:pPr>
          <a:r>
            <a:rPr lang="en-US" sz="1050" b="0">
              <a:solidFill>
                <a:schemeClr val="bg1"/>
              </a:solidFill>
              <a:latin typeface="Ubuntu Light" panose="020B0304030602030204" pitchFamily="34" charset="0"/>
              <a:cs typeface="Taviraj Thin" panose="00000200000000000000" pitchFamily="2" charset="-34"/>
            </a:rPr>
            <a:t>Homeownership is the gateway to building intergenerational wealth and predictor of education, health, employment, and other qualities of life.</a:t>
          </a:r>
          <a:r>
            <a:rPr lang="en-US" sz="1050" b="0" baseline="30000">
              <a:solidFill>
                <a:schemeClr val="bg1"/>
              </a:solidFill>
              <a:latin typeface="Ubuntu Light" panose="020B0304030602030204" pitchFamily="34" charset="0"/>
              <a:cs typeface="Taviraj Thin" panose="00000200000000000000" pitchFamily="2" charset="-34"/>
            </a:rPr>
            <a:t>1</a:t>
          </a:r>
          <a:endParaRPr lang="en-US" sz="1050" b="0">
            <a:solidFill>
              <a:schemeClr val="bg1"/>
            </a:solidFill>
            <a:latin typeface="Ubuntu Light" panose="020B0304030602030204" pitchFamily="34" charset="0"/>
            <a:cs typeface="Taviraj Thin" panose="00000200000000000000" pitchFamily="2" charset="-34"/>
          </a:endParaRPr>
        </a:p>
      </dgm:t>
    </dgm:pt>
    <dgm:pt modelId="{AF6D1958-3823-4CFB-B6CB-40B569ED91CB}" type="sibTrans" cxnId="{6A3D705F-4576-4136-9831-689DFA2E6F3C}">
      <dgm:prSet/>
      <dgm:spPr/>
      <dgm:t>
        <a:bodyPr/>
        <a:lstStyle/>
        <a:p>
          <a:endParaRPr lang="en-US"/>
        </a:p>
      </dgm:t>
    </dgm:pt>
    <dgm:pt modelId="{26D58208-4AEF-4C51-B107-F89DAAD10219}" type="parTrans" cxnId="{6A3D705F-4576-4136-9831-689DFA2E6F3C}">
      <dgm:prSet/>
      <dgm:spPr/>
      <dgm:t>
        <a:bodyPr/>
        <a:lstStyle/>
        <a:p>
          <a:endParaRPr lang="en-US"/>
        </a:p>
      </dgm:t>
    </dgm:pt>
    <dgm:pt modelId="{B25CA7F1-4A02-4307-BDF9-D9403B4DA27E}">
      <dgm:prSet phldrT="[Text]" custT="1"/>
      <dgm:spPr>
        <a:solidFill>
          <a:schemeClr val="accent5">
            <a:lumMod val="75000"/>
          </a:schemeClr>
        </a:solidFill>
        <a:ln>
          <a:noFill/>
        </a:ln>
        <a:effectLst>
          <a:outerShdw blurRad="63500" sx="102000" sy="102000" algn="ctr" rotWithShape="0">
            <a:prstClr val="black">
              <a:alpha val="40000"/>
            </a:prstClr>
          </a:outerShdw>
        </a:effectLst>
      </dgm:spPr>
      <dgm:t>
        <a:bodyPr lIns="91440" rIns="91440"/>
        <a:lstStyle/>
        <a:p>
          <a:pPr algn="ctr">
            <a:buFont typeface="Arial" panose="020B0604020202020204" pitchFamily="34" charset="0"/>
            <a:buChar char="•"/>
          </a:pPr>
          <a:endParaRPr lang="en-US" sz="1100" b="0">
            <a:solidFill>
              <a:schemeClr val="bg1"/>
            </a:solidFill>
            <a:latin typeface="Ubuntu Light" panose="020B0304030602030204" pitchFamily="34" charset="0"/>
            <a:cs typeface="Taviraj Thin" panose="00000200000000000000" pitchFamily="2" charset="-34"/>
          </a:endParaRPr>
        </a:p>
        <a:p>
          <a:pPr algn="ctr">
            <a:buFont typeface="Arial" panose="020B0604020202020204" pitchFamily="34" charset="0"/>
            <a:buChar char="•"/>
          </a:pPr>
          <a:r>
            <a:rPr lang="en-US" sz="1100" b="0">
              <a:solidFill>
                <a:schemeClr val="bg1"/>
              </a:solidFill>
              <a:latin typeface="Ubuntu Light" panose="020B0304030602030204" pitchFamily="34" charset="0"/>
              <a:cs typeface="Taviraj Thin" panose="00000200000000000000" pitchFamily="2" charset="-34"/>
            </a:rPr>
            <a:t>Americans face rising interest rates, inflation and mortgage payments, low wage growth, job insecurities, and wider economic headwinds.</a:t>
          </a:r>
        </a:p>
      </dgm:t>
    </dgm:pt>
    <dgm:pt modelId="{F63ACCF3-EBDF-4A61-B405-768E67D3AC4D}" type="sibTrans" cxnId="{13474D65-CAA6-4C16-B990-74A7E0699747}">
      <dgm:prSet/>
      <dgm:spPr/>
      <dgm:t>
        <a:bodyPr/>
        <a:lstStyle/>
        <a:p>
          <a:endParaRPr lang="en-US"/>
        </a:p>
      </dgm:t>
    </dgm:pt>
    <dgm:pt modelId="{852993C7-9F61-4266-899A-71E37D541A76}" type="parTrans" cxnId="{13474D65-CAA6-4C16-B990-74A7E0699747}">
      <dgm:prSet/>
      <dgm:spPr/>
      <dgm:t>
        <a:bodyPr/>
        <a:lstStyle/>
        <a:p>
          <a:endParaRPr lang="en-US"/>
        </a:p>
      </dgm:t>
    </dgm:pt>
    <dgm:pt modelId="{8DB89A3F-6BFD-474B-8F79-DE836890FDAA}">
      <dgm:prSet phldrT="[Text]" custT="1"/>
      <dgm:spPr>
        <a:solidFill>
          <a:srgbClr val="7030A0"/>
        </a:solidFill>
        <a:ln>
          <a:noFill/>
        </a:ln>
        <a:effectLst>
          <a:outerShdw blurRad="63500" sx="102000" sy="102000" algn="ctr" rotWithShape="0">
            <a:prstClr val="black">
              <a:alpha val="40000"/>
            </a:prstClr>
          </a:outerShdw>
        </a:effectLst>
      </dgm:spPr>
      <dgm:t>
        <a:bodyPr lIns="91440" rIns="91440"/>
        <a:lstStyle/>
        <a:p>
          <a:pPr algn="ctr">
            <a:buFont typeface="Arial" panose="020B0604020202020204" pitchFamily="34" charset="0"/>
            <a:buChar char="•"/>
          </a:pPr>
          <a:endParaRPr lang="en-US" sz="1100" b="0">
            <a:solidFill>
              <a:schemeClr val="bg1"/>
            </a:solidFill>
            <a:latin typeface="Ubuntu Light" panose="020B0304030602030204" pitchFamily="34" charset="0"/>
            <a:cs typeface="Taviraj Thin" panose="00000200000000000000" pitchFamily="2" charset="-34"/>
          </a:endParaRPr>
        </a:p>
        <a:p>
          <a:pPr algn="ctr">
            <a:buFont typeface="Arial" panose="020B0604020202020204" pitchFamily="34" charset="0"/>
            <a:buChar char="•"/>
          </a:pPr>
          <a:r>
            <a:rPr lang="en-US" sz="1100" b="0">
              <a:solidFill>
                <a:schemeClr val="bg1"/>
              </a:solidFill>
              <a:latin typeface="Ubuntu Light" panose="020B0304030602030204" pitchFamily="34" charset="0"/>
              <a:cs typeface="Taviraj Thin" panose="00000200000000000000" pitchFamily="2" charset="-34"/>
            </a:rPr>
            <a:t>Down payment assistance programs have limited effectiveness and longevity in the face of rising home prices and interest rates.</a:t>
          </a:r>
        </a:p>
      </dgm:t>
    </dgm:pt>
    <dgm:pt modelId="{DBC769F2-EC39-44BF-B8D7-EB33EA1A3BA8}" type="sibTrans" cxnId="{3A82E7F9-4F8C-4E6D-B76A-0FFCE114B988}">
      <dgm:prSet/>
      <dgm:spPr/>
      <dgm:t>
        <a:bodyPr/>
        <a:lstStyle/>
        <a:p>
          <a:endParaRPr lang="en-US"/>
        </a:p>
      </dgm:t>
    </dgm:pt>
    <dgm:pt modelId="{F839A758-4E73-45E7-845B-9C0965C7BDFE}" type="parTrans" cxnId="{3A82E7F9-4F8C-4E6D-B76A-0FFCE114B988}">
      <dgm:prSet/>
      <dgm:spPr/>
      <dgm:t>
        <a:bodyPr/>
        <a:lstStyle/>
        <a:p>
          <a:endParaRPr lang="en-US"/>
        </a:p>
      </dgm:t>
    </dgm:pt>
    <dgm:pt modelId="{7624A0E7-544F-4144-85E8-EC32842AD319}" type="pres">
      <dgm:prSet presAssocID="{FB9A5E4F-5878-4BEF-8344-31201A8FB4B7}" presName="rootnode" presStyleCnt="0">
        <dgm:presLayoutVars>
          <dgm:chMax/>
          <dgm:chPref/>
          <dgm:dir/>
          <dgm:animLvl val="lvl"/>
        </dgm:presLayoutVars>
      </dgm:prSet>
      <dgm:spPr/>
    </dgm:pt>
    <dgm:pt modelId="{60B7371D-E79D-44A5-A36A-E458C608FF42}" type="pres">
      <dgm:prSet presAssocID="{F6CAB7C5-6685-4A94-B51D-20803287EBF5}" presName="composite" presStyleCnt="0"/>
      <dgm:spPr/>
    </dgm:pt>
    <dgm:pt modelId="{7FE28CD5-C2CA-4FF0-ACFD-19DF0BF7319C}" type="pres">
      <dgm:prSet presAssocID="{F6CAB7C5-6685-4A94-B51D-20803287EBF5}" presName="LShape" presStyleLbl="alignNode1" presStyleIdx="0" presStyleCnt="7"/>
      <dgm:spPr>
        <a:solidFill>
          <a:srgbClr val="E5A745"/>
        </a:solidFill>
        <a:ln>
          <a:solidFill>
            <a:srgbClr val="E5A745"/>
          </a:solidFill>
        </a:ln>
      </dgm:spPr>
    </dgm:pt>
    <dgm:pt modelId="{67A166A6-97EB-4B2D-9941-C8C2F4D29A02}" type="pres">
      <dgm:prSet presAssocID="{F6CAB7C5-6685-4A94-B51D-20803287EBF5}" presName="ParentText" presStyleLbl="revTx" presStyleIdx="0" presStyleCnt="4">
        <dgm:presLayoutVars>
          <dgm:chMax val="0"/>
          <dgm:chPref val="0"/>
          <dgm:bulletEnabled val="1"/>
        </dgm:presLayoutVars>
      </dgm:prSet>
      <dgm:spPr/>
    </dgm:pt>
    <dgm:pt modelId="{9FEAC7BC-E651-4315-AE38-5AF62DC7C698}" type="pres">
      <dgm:prSet presAssocID="{F6CAB7C5-6685-4A94-B51D-20803287EBF5}" presName="Triangle" presStyleLbl="alignNode1" presStyleIdx="1" presStyleCnt="7"/>
      <dgm:spPr>
        <a:solidFill>
          <a:srgbClr val="00334A"/>
        </a:solidFill>
        <a:ln>
          <a:solidFill>
            <a:srgbClr val="00334A"/>
          </a:solidFill>
        </a:ln>
      </dgm:spPr>
    </dgm:pt>
    <dgm:pt modelId="{EC3D0476-6368-4324-9AF7-77E42884C1B2}" type="pres">
      <dgm:prSet presAssocID="{B06C385F-6FDD-480D-837D-CE1DE3545CEB}" presName="sibTrans" presStyleCnt="0"/>
      <dgm:spPr/>
    </dgm:pt>
    <dgm:pt modelId="{566FB543-186E-4027-B8A8-93E20B470E66}" type="pres">
      <dgm:prSet presAssocID="{B06C385F-6FDD-480D-837D-CE1DE3545CEB}" presName="space" presStyleCnt="0"/>
      <dgm:spPr/>
    </dgm:pt>
    <dgm:pt modelId="{F1162D02-85FD-4326-92A2-040DC66B35B4}" type="pres">
      <dgm:prSet presAssocID="{B684DED1-039D-46C5-8371-D878286F41F5}" presName="composite" presStyleCnt="0"/>
      <dgm:spPr/>
    </dgm:pt>
    <dgm:pt modelId="{F8647C80-007E-42D3-907E-E3F8914CD889}" type="pres">
      <dgm:prSet presAssocID="{B684DED1-039D-46C5-8371-D878286F41F5}" presName="LShape" presStyleLbl="alignNode1" presStyleIdx="2" presStyleCnt="7"/>
      <dgm:spPr>
        <a:solidFill>
          <a:srgbClr val="E5A745"/>
        </a:solidFill>
        <a:ln>
          <a:solidFill>
            <a:srgbClr val="E5A745"/>
          </a:solidFill>
        </a:ln>
      </dgm:spPr>
    </dgm:pt>
    <dgm:pt modelId="{B5BE4C3C-99A8-4735-BF2C-F651CFF0FDA8}" type="pres">
      <dgm:prSet presAssocID="{B684DED1-039D-46C5-8371-D878286F41F5}" presName="ParentText" presStyleLbl="revTx" presStyleIdx="1" presStyleCnt="4">
        <dgm:presLayoutVars>
          <dgm:chMax val="0"/>
          <dgm:chPref val="0"/>
          <dgm:bulletEnabled val="1"/>
        </dgm:presLayoutVars>
      </dgm:prSet>
      <dgm:spPr/>
    </dgm:pt>
    <dgm:pt modelId="{9118147D-7CEF-49B4-9919-F4B8234A45BF}" type="pres">
      <dgm:prSet presAssocID="{B684DED1-039D-46C5-8371-D878286F41F5}" presName="Triangle" presStyleLbl="alignNode1" presStyleIdx="3" presStyleCnt="7"/>
      <dgm:spPr>
        <a:solidFill>
          <a:srgbClr val="00334A"/>
        </a:solidFill>
        <a:ln>
          <a:solidFill>
            <a:srgbClr val="00334A"/>
          </a:solidFill>
        </a:ln>
      </dgm:spPr>
    </dgm:pt>
    <dgm:pt modelId="{EF48061C-5A51-4E2F-B2EF-40AB863E7868}" type="pres">
      <dgm:prSet presAssocID="{AF6D1958-3823-4CFB-B6CB-40B569ED91CB}" presName="sibTrans" presStyleCnt="0"/>
      <dgm:spPr/>
    </dgm:pt>
    <dgm:pt modelId="{B4BBD6E6-7EF9-4756-B67A-D4926A1D79D9}" type="pres">
      <dgm:prSet presAssocID="{AF6D1958-3823-4CFB-B6CB-40B569ED91CB}" presName="space" presStyleCnt="0"/>
      <dgm:spPr/>
    </dgm:pt>
    <dgm:pt modelId="{930FB282-3B83-4252-95A9-7098513F8B61}" type="pres">
      <dgm:prSet presAssocID="{B25CA7F1-4A02-4307-BDF9-D9403B4DA27E}" presName="composite" presStyleCnt="0"/>
      <dgm:spPr/>
    </dgm:pt>
    <dgm:pt modelId="{EC883DA2-7526-46C2-8450-002664DBD69C}" type="pres">
      <dgm:prSet presAssocID="{B25CA7F1-4A02-4307-BDF9-D9403B4DA27E}" presName="LShape" presStyleLbl="alignNode1" presStyleIdx="4" presStyleCnt="7"/>
      <dgm:spPr>
        <a:solidFill>
          <a:srgbClr val="E5A745"/>
        </a:solidFill>
        <a:ln>
          <a:solidFill>
            <a:srgbClr val="E5A745"/>
          </a:solidFill>
        </a:ln>
      </dgm:spPr>
    </dgm:pt>
    <dgm:pt modelId="{32A2E35C-93F3-4741-921F-E998DBC5F6D4}" type="pres">
      <dgm:prSet presAssocID="{B25CA7F1-4A02-4307-BDF9-D9403B4DA27E}" presName="ParentText" presStyleLbl="revTx" presStyleIdx="2" presStyleCnt="4">
        <dgm:presLayoutVars>
          <dgm:chMax val="0"/>
          <dgm:chPref val="0"/>
          <dgm:bulletEnabled val="1"/>
        </dgm:presLayoutVars>
      </dgm:prSet>
      <dgm:spPr/>
    </dgm:pt>
    <dgm:pt modelId="{83E30213-E622-47A2-8BE6-8DE00AA8890A}" type="pres">
      <dgm:prSet presAssocID="{B25CA7F1-4A02-4307-BDF9-D9403B4DA27E}" presName="Triangle" presStyleLbl="alignNode1" presStyleIdx="5" presStyleCnt="7"/>
      <dgm:spPr>
        <a:solidFill>
          <a:srgbClr val="00334A"/>
        </a:solidFill>
        <a:ln>
          <a:solidFill>
            <a:srgbClr val="00334A"/>
          </a:solidFill>
        </a:ln>
      </dgm:spPr>
    </dgm:pt>
    <dgm:pt modelId="{584E1C02-6A05-4BFA-A20D-62F1829C5099}" type="pres">
      <dgm:prSet presAssocID="{F63ACCF3-EBDF-4A61-B405-768E67D3AC4D}" presName="sibTrans" presStyleCnt="0"/>
      <dgm:spPr/>
    </dgm:pt>
    <dgm:pt modelId="{9F9521F2-BE3F-4BC1-A849-BF83FDF33B74}" type="pres">
      <dgm:prSet presAssocID="{F63ACCF3-EBDF-4A61-B405-768E67D3AC4D}" presName="space" presStyleCnt="0"/>
      <dgm:spPr/>
    </dgm:pt>
    <dgm:pt modelId="{3CCD90E3-8932-440C-908B-A10B94D18028}" type="pres">
      <dgm:prSet presAssocID="{8DB89A3F-6BFD-474B-8F79-DE836890FDAA}" presName="composite" presStyleCnt="0"/>
      <dgm:spPr/>
    </dgm:pt>
    <dgm:pt modelId="{8EF2CF68-30B1-4489-8F4C-B8909D6D7666}" type="pres">
      <dgm:prSet presAssocID="{8DB89A3F-6BFD-474B-8F79-DE836890FDAA}" presName="LShape" presStyleLbl="alignNode1" presStyleIdx="6" presStyleCnt="7"/>
      <dgm:spPr>
        <a:solidFill>
          <a:srgbClr val="E5A745"/>
        </a:solidFill>
        <a:ln>
          <a:solidFill>
            <a:srgbClr val="E5A745"/>
          </a:solidFill>
        </a:ln>
      </dgm:spPr>
    </dgm:pt>
    <dgm:pt modelId="{CEC17DE5-8490-4162-97CB-EA88500F8560}" type="pres">
      <dgm:prSet presAssocID="{8DB89A3F-6BFD-474B-8F79-DE836890FDAA}" presName="ParentText" presStyleLbl="revTx" presStyleIdx="3" presStyleCnt="4">
        <dgm:presLayoutVars>
          <dgm:chMax val="0"/>
          <dgm:chPref val="0"/>
          <dgm:bulletEnabled val="1"/>
        </dgm:presLayoutVars>
      </dgm:prSet>
      <dgm:spPr/>
    </dgm:pt>
  </dgm:ptLst>
  <dgm:cxnLst>
    <dgm:cxn modelId="{AF8C1B22-E906-4FAD-B94C-6C2FBCD85E0C}" type="presOf" srcId="{F6CAB7C5-6685-4A94-B51D-20803287EBF5}" destId="{67A166A6-97EB-4B2D-9941-C8C2F4D29A02}" srcOrd="0" destOrd="0" presId="urn:microsoft.com/office/officeart/2009/3/layout/StepUpProcess"/>
    <dgm:cxn modelId="{98C4002B-B2BE-4CFD-918D-98A878761C50}" type="presOf" srcId="{8DB89A3F-6BFD-474B-8F79-DE836890FDAA}" destId="{CEC17DE5-8490-4162-97CB-EA88500F8560}" srcOrd="0" destOrd="0" presId="urn:microsoft.com/office/officeart/2009/3/layout/StepUpProcess"/>
    <dgm:cxn modelId="{6A3D705F-4576-4136-9831-689DFA2E6F3C}" srcId="{FB9A5E4F-5878-4BEF-8344-31201A8FB4B7}" destId="{B684DED1-039D-46C5-8371-D878286F41F5}" srcOrd="1" destOrd="0" parTransId="{26D58208-4AEF-4C51-B107-F89DAAD10219}" sibTransId="{AF6D1958-3823-4CFB-B6CB-40B569ED91CB}"/>
    <dgm:cxn modelId="{13474D65-CAA6-4C16-B990-74A7E0699747}" srcId="{FB9A5E4F-5878-4BEF-8344-31201A8FB4B7}" destId="{B25CA7F1-4A02-4307-BDF9-D9403B4DA27E}" srcOrd="2" destOrd="0" parTransId="{852993C7-9F61-4266-899A-71E37D541A76}" sibTransId="{F63ACCF3-EBDF-4A61-B405-768E67D3AC4D}"/>
    <dgm:cxn modelId="{F4CD0584-F3C0-44DC-8C91-2AA50A35E23D}" type="presOf" srcId="{B25CA7F1-4A02-4307-BDF9-D9403B4DA27E}" destId="{32A2E35C-93F3-4741-921F-E998DBC5F6D4}" srcOrd="0" destOrd="0" presId="urn:microsoft.com/office/officeart/2009/3/layout/StepUpProcess"/>
    <dgm:cxn modelId="{779FACB2-9E45-49FE-9BB9-D78AFCCEBD5A}" type="presOf" srcId="{B684DED1-039D-46C5-8371-D878286F41F5}" destId="{B5BE4C3C-99A8-4735-BF2C-F651CFF0FDA8}" srcOrd="0" destOrd="0" presId="urn:microsoft.com/office/officeart/2009/3/layout/StepUpProcess"/>
    <dgm:cxn modelId="{BDE53BD7-014C-462B-90C2-545E8E877E0B}" type="presOf" srcId="{FB9A5E4F-5878-4BEF-8344-31201A8FB4B7}" destId="{7624A0E7-544F-4144-85E8-EC32842AD319}" srcOrd="0" destOrd="0" presId="urn:microsoft.com/office/officeart/2009/3/layout/StepUpProcess"/>
    <dgm:cxn modelId="{3A82E7F9-4F8C-4E6D-B76A-0FFCE114B988}" srcId="{FB9A5E4F-5878-4BEF-8344-31201A8FB4B7}" destId="{8DB89A3F-6BFD-474B-8F79-DE836890FDAA}" srcOrd="3" destOrd="0" parTransId="{F839A758-4E73-45E7-845B-9C0965C7BDFE}" sibTransId="{DBC769F2-EC39-44BF-B8D7-EB33EA1A3BA8}"/>
    <dgm:cxn modelId="{D92945FE-7818-4CB2-A639-960C0AF752D0}" srcId="{FB9A5E4F-5878-4BEF-8344-31201A8FB4B7}" destId="{F6CAB7C5-6685-4A94-B51D-20803287EBF5}" srcOrd="0" destOrd="0" parTransId="{A9E76112-5F75-4072-93A8-0C395CE49762}" sibTransId="{B06C385F-6FDD-480D-837D-CE1DE3545CEB}"/>
    <dgm:cxn modelId="{3386CA58-5A91-4470-B313-6982B45E074C}" type="presParOf" srcId="{7624A0E7-544F-4144-85E8-EC32842AD319}" destId="{60B7371D-E79D-44A5-A36A-E458C608FF42}" srcOrd="0" destOrd="0" presId="urn:microsoft.com/office/officeart/2009/3/layout/StepUpProcess"/>
    <dgm:cxn modelId="{5E24945D-565F-4D87-8D69-7C05AD4F71F3}" type="presParOf" srcId="{60B7371D-E79D-44A5-A36A-E458C608FF42}" destId="{7FE28CD5-C2CA-4FF0-ACFD-19DF0BF7319C}" srcOrd="0" destOrd="0" presId="urn:microsoft.com/office/officeart/2009/3/layout/StepUpProcess"/>
    <dgm:cxn modelId="{F503890B-86C3-4D46-A80B-17B2D937D3A2}" type="presParOf" srcId="{60B7371D-E79D-44A5-A36A-E458C608FF42}" destId="{67A166A6-97EB-4B2D-9941-C8C2F4D29A02}" srcOrd="1" destOrd="0" presId="urn:microsoft.com/office/officeart/2009/3/layout/StepUpProcess"/>
    <dgm:cxn modelId="{AF1CEAAE-C7EF-490E-BD17-7FAB70A80826}" type="presParOf" srcId="{60B7371D-E79D-44A5-A36A-E458C608FF42}" destId="{9FEAC7BC-E651-4315-AE38-5AF62DC7C698}" srcOrd="2" destOrd="0" presId="urn:microsoft.com/office/officeart/2009/3/layout/StepUpProcess"/>
    <dgm:cxn modelId="{6E1A9825-B80F-4AD8-93C3-B64A1058EB55}" type="presParOf" srcId="{7624A0E7-544F-4144-85E8-EC32842AD319}" destId="{EC3D0476-6368-4324-9AF7-77E42884C1B2}" srcOrd="1" destOrd="0" presId="urn:microsoft.com/office/officeart/2009/3/layout/StepUpProcess"/>
    <dgm:cxn modelId="{9FBC7D99-C490-4A5C-9327-C1C27D2B1DA3}" type="presParOf" srcId="{EC3D0476-6368-4324-9AF7-77E42884C1B2}" destId="{566FB543-186E-4027-B8A8-93E20B470E66}" srcOrd="0" destOrd="0" presId="urn:microsoft.com/office/officeart/2009/3/layout/StepUpProcess"/>
    <dgm:cxn modelId="{C0A464A6-841C-44FB-B090-25D1F10430D6}" type="presParOf" srcId="{7624A0E7-544F-4144-85E8-EC32842AD319}" destId="{F1162D02-85FD-4326-92A2-040DC66B35B4}" srcOrd="2" destOrd="0" presId="urn:microsoft.com/office/officeart/2009/3/layout/StepUpProcess"/>
    <dgm:cxn modelId="{BBE3318A-0976-4FA4-8040-C36FBF5C0B12}" type="presParOf" srcId="{F1162D02-85FD-4326-92A2-040DC66B35B4}" destId="{F8647C80-007E-42D3-907E-E3F8914CD889}" srcOrd="0" destOrd="0" presId="urn:microsoft.com/office/officeart/2009/3/layout/StepUpProcess"/>
    <dgm:cxn modelId="{96D6DCD5-B0EA-4A8B-BF46-1395FF389281}" type="presParOf" srcId="{F1162D02-85FD-4326-92A2-040DC66B35B4}" destId="{B5BE4C3C-99A8-4735-BF2C-F651CFF0FDA8}" srcOrd="1" destOrd="0" presId="urn:microsoft.com/office/officeart/2009/3/layout/StepUpProcess"/>
    <dgm:cxn modelId="{A8952949-F88E-4370-AEDB-4B6875E1D515}" type="presParOf" srcId="{F1162D02-85FD-4326-92A2-040DC66B35B4}" destId="{9118147D-7CEF-49B4-9919-F4B8234A45BF}" srcOrd="2" destOrd="0" presId="urn:microsoft.com/office/officeart/2009/3/layout/StepUpProcess"/>
    <dgm:cxn modelId="{989103E8-7824-4F38-B13D-FBAEC4C1CD10}" type="presParOf" srcId="{7624A0E7-544F-4144-85E8-EC32842AD319}" destId="{EF48061C-5A51-4E2F-B2EF-40AB863E7868}" srcOrd="3" destOrd="0" presId="urn:microsoft.com/office/officeart/2009/3/layout/StepUpProcess"/>
    <dgm:cxn modelId="{DA522E5D-14D4-4CE1-BA6A-AD714B02C849}" type="presParOf" srcId="{EF48061C-5A51-4E2F-B2EF-40AB863E7868}" destId="{B4BBD6E6-7EF9-4756-B67A-D4926A1D79D9}" srcOrd="0" destOrd="0" presId="urn:microsoft.com/office/officeart/2009/3/layout/StepUpProcess"/>
    <dgm:cxn modelId="{6FBA7BF2-DAF3-4E27-BDB3-EB94B92469F3}" type="presParOf" srcId="{7624A0E7-544F-4144-85E8-EC32842AD319}" destId="{930FB282-3B83-4252-95A9-7098513F8B61}" srcOrd="4" destOrd="0" presId="urn:microsoft.com/office/officeart/2009/3/layout/StepUpProcess"/>
    <dgm:cxn modelId="{51DC601A-61B9-418D-A8CD-5EC8CBF89F95}" type="presParOf" srcId="{930FB282-3B83-4252-95A9-7098513F8B61}" destId="{EC883DA2-7526-46C2-8450-002664DBD69C}" srcOrd="0" destOrd="0" presId="urn:microsoft.com/office/officeart/2009/3/layout/StepUpProcess"/>
    <dgm:cxn modelId="{54E2D3CD-D11E-4A7F-A102-98C556D290F2}" type="presParOf" srcId="{930FB282-3B83-4252-95A9-7098513F8B61}" destId="{32A2E35C-93F3-4741-921F-E998DBC5F6D4}" srcOrd="1" destOrd="0" presId="urn:microsoft.com/office/officeart/2009/3/layout/StepUpProcess"/>
    <dgm:cxn modelId="{AC21DA5A-B3EB-4EE7-AF74-D0AF061C4BC5}" type="presParOf" srcId="{930FB282-3B83-4252-95A9-7098513F8B61}" destId="{83E30213-E622-47A2-8BE6-8DE00AA8890A}" srcOrd="2" destOrd="0" presId="urn:microsoft.com/office/officeart/2009/3/layout/StepUpProcess"/>
    <dgm:cxn modelId="{E4133B47-ED46-4573-BA13-1A73547DF1D1}" type="presParOf" srcId="{7624A0E7-544F-4144-85E8-EC32842AD319}" destId="{584E1C02-6A05-4BFA-A20D-62F1829C5099}" srcOrd="5" destOrd="0" presId="urn:microsoft.com/office/officeart/2009/3/layout/StepUpProcess"/>
    <dgm:cxn modelId="{6F8FAF80-42D4-4483-B098-34CD2DC360EC}" type="presParOf" srcId="{584E1C02-6A05-4BFA-A20D-62F1829C5099}" destId="{9F9521F2-BE3F-4BC1-A849-BF83FDF33B74}" srcOrd="0" destOrd="0" presId="urn:microsoft.com/office/officeart/2009/3/layout/StepUpProcess"/>
    <dgm:cxn modelId="{DCCF65FB-62FC-40ED-90FB-CAF6227DF428}" type="presParOf" srcId="{7624A0E7-544F-4144-85E8-EC32842AD319}" destId="{3CCD90E3-8932-440C-908B-A10B94D18028}" srcOrd="6" destOrd="0" presId="urn:microsoft.com/office/officeart/2009/3/layout/StepUpProcess"/>
    <dgm:cxn modelId="{AA799712-C83A-4D42-B3A0-680314458652}" type="presParOf" srcId="{3CCD90E3-8932-440C-908B-A10B94D18028}" destId="{8EF2CF68-30B1-4489-8F4C-B8909D6D7666}" srcOrd="0" destOrd="0" presId="urn:microsoft.com/office/officeart/2009/3/layout/StepUpProcess"/>
    <dgm:cxn modelId="{D2D557EC-5A80-4DB3-86AF-7447967383A2}" type="presParOf" srcId="{3CCD90E3-8932-440C-908B-A10B94D18028}" destId="{CEC17DE5-8490-4162-97CB-EA88500F856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2898FE-BBEB-45BE-9DDB-23B5B9825432}"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FBDCECBC-04E9-4ED4-8673-758701BD335E}" type="pres">
      <dgm:prSet presAssocID="{552898FE-BBEB-45BE-9DDB-23B5B9825432}" presName="Name0" presStyleCnt="0">
        <dgm:presLayoutVars>
          <dgm:dir/>
          <dgm:animLvl val="lvl"/>
          <dgm:resizeHandles val="exact"/>
        </dgm:presLayoutVars>
      </dgm:prSet>
      <dgm:spPr/>
    </dgm:pt>
  </dgm:ptLst>
  <dgm:cxnLst>
    <dgm:cxn modelId="{F991EDD7-758E-42BB-8C06-F6FA1EA26767}" type="presOf" srcId="{552898FE-BBEB-45BE-9DDB-23B5B9825432}" destId="{FBDCECBC-04E9-4ED4-8673-758701BD335E}" srcOrd="0"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F25-0FC7-4ED8-BC3A-12680C9BADCB}">
      <dsp:nvSpPr>
        <dsp:cNvPr id="0" name=""/>
        <dsp:cNvSpPr/>
      </dsp:nvSpPr>
      <dsp:spPr>
        <a:xfrm>
          <a:off x="286" y="150505"/>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Family Offices and Donors</a:t>
          </a:r>
        </a:p>
      </dsp:txBody>
      <dsp:txXfrm>
        <a:off x="286" y="150505"/>
        <a:ext cx="1117907" cy="670744"/>
      </dsp:txXfrm>
    </dsp:sp>
    <dsp:sp modelId="{F0DC88C8-30E2-486A-A18F-D479E06D8EBA}">
      <dsp:nvSpPr>
        <dsp:cNvPr id="0" name=""/>
        <dsp:cNvSpPr/>
      </dsp:nvSpPr>
      <dsp:spPr>
        <a:xfrm>
          <a:off x="1229984" y="150505"/>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Public and Corporate Pensions</a:t>
          </a:r>
        </a:p>
      </dsp:txBody>
      <dsp:txXfrm>
        <a:off x="1229984" y="150505"/>
        <a:ext cx="1117907" cy="670744"/>
      </dsp:txXfrm>
    </dsp:sp>
    <dsp:sp modelId="{33582AAD-264C-466A-A49F-9FE2F01EDA20}">
      <dsp:nvSpPr>
        <dsp:cNvPr id="0" name=""/>
        <dsp:cNvSpPr/>
      </dsp:nvSpPr>
      <dsp:spPr>
        <a:xfrm>
          <a:off x="286" y="933040"/>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Municipalities</a:t>
          </a:r>
        </a:p>
      </dsp:txBody>
      <dsp:txXfrm>
        <a:off x="286" y="933040"/>
        <a:ext cx="1117907" cy="670744"/>
      </dsp:txXfrm>
    </dsp:sp>
    <dsp:sp modelId="{7F636F75-940A-46F4-A5DD-E12E7D0E3BBE}">
      <dsp:nvSpPr>
        <dsp:cNvPr id="0" name=""/>
        <dsp:cNvSpPr/>
      </dsp:nvSpPr>
      <dsp:spPr>
        <a:xfrm>
          <a:off x="1229984" y="933040"/>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University Endowments</a:t>
          </a:r>
        </a:p>
      </dsp:txBody>
      <dsp:txXfrm>
        <a:off x="1229984" y="933040"/>
        <a:ext cx="1117907" cy="670744"/>
      </dsp:txXfrm>
    </dsp:sp>
    <dsp:sp modelId="{4D72EE50-D983-4AEB-BAD5-77EF293453E4}">
      <dsp:nvSpPr>
        <dsp:cNvPr id="0" name=""/>
        <dsp:cNvSpPr/>
      </dsp:nvSpPr>
      <dsp:spPr>
        <a:xfrm>
          <a:off x="286" y="1715575"/>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Housing Finance Agencies</a:t>
          </a:r>
        </a:p>
      </dsp:txBody>
      <dsp:txXfrm>
        <a:off x="286" y="1715575"/>
        <a:ext cx="1117907" cy="670744"/>
      </dsp:txXfrm>
    </dsp:sp>
    <dsp:sp modelId="{983C8976-5CB6-4743-B7D3-1F2641F64ACD}">
      <dsp:nvSpPr>
        <dsp:cNvPr id="0" name=""/>
        <dsp:cNvSpPr/>
      </dsp:nvSpPr>
      <dsp:spPr>
        <a:xfrm>
          <a:off x="1229984" y="1715575"/>
          <a:ext cx="1117907" cy="670744"/>
        </a:xfrm>
        <a:prstGeom prst="rect">
          <a:avLst/>
        </a:prstGeom>
        <a:solidFill>
          <a:srgbClr val="00334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latin typeface="Ubuntu Light" panose="020B0304030602030204" pitchFamily="34" charset="0"/>
            </a:rPr>
            <a:t>Foundations and Nonprofits</a:t>
          </a:r>
        </a:p>
      </dsp:txBody>
      <dsp:txXfrm>
        <a:off x="1229984" y="1715575"/>
        <a:ext cx="1117907" cy="670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28CD5-C2CA-4FF0-ACFD-19DF0BF7319C}">
      <dsp:nvSpPr>
        <dsp:cNvPr id="0" name=""/>
        <dsp:cNvSpPr/>
      </dsp:nvSpPr>
      <dsp:spPr>
        <a:xfrm rot="5400000">
          <a:off x="436043" y="1153739"/>
          <a:ext cx="1115622" cy="1856371"/>
        </a:xfrm>
        <a:prstGeom prst="corner">
          <a:avLst>
            <a:gd name="adj1" fmla="val 16120"/>
            <a:gd name="adj2" fmla="val 16110"/>
          </a:avLst>
        </a:prstGeom>
        <a:solidFill>
          <a:srgbClr val="E5A745"/>
        </a:solidFill>
        <a:ln w="25400" cap="flat" cmpd="sng" algn="ctr">
          <a:solidFill>
            <a:srgbClr val="E5A745"/>
          </a:solidFill>
          <a:prstDash val="solid"/>
        </a:ln>
        <a:effectLst/>
      </dsp:spPr>
      <dsp:style>
        <a:lnRef idx="2">
          <a:scrgbClr r="0" g="0" b="0"/>
        </a:lnRef>
        <a:fillRef idx="1">
          <a:scrgbClr r="0" g="0" b="0"/>
        </a:fillRef>
        <a:effectRef idx="0">
          <a:scrgbClr r="0" g="0" b="0"/>
        </a:effectRef>
        <a:fontRef idx="minor">
          <a:schemeClr val="lt1"/>
        </a:fontRef>
      </dsp:style>
    </dsp:sp>
    <dsp:sp modelId="{67A166A6-97EB-4B2D-9941-C8C2F4D29A02}">
      <dsp:nvSpPr>
        <dsp:cNvPr id="0" name=""/>
        <dsp:cNvSpPr/>
      </dsp:nvSpPr>
      <dsp:spPr>
        <a:xfrm>
          <a:off x="249817" y="1708394"/>
          <a:ext cx="1675942" cy="1469062"/>
        </a:xfrm>
        <a:prstGeom prst="rect">
          <a:avLst/>
        </a:prstGeom>
        <a:solidFill>
          <a:srgbClr val="00334A"/>
        </a:solidFill>
        <a:ln>
          <a:noFill/>
        </a:ln>
        <a:effectLst>
          <a:outerShdw blurRad="63500" sx="102000" sy="102000" algn="ctr"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91440" tIns="45720" rIns="91440" bIns="45720" numCol="1" spcCol="1270" anchor="t" anchorCtr="0">
          <a:noAutofit/>
        </a:bodyPr>
        <a:lstStyle/>
        <a:p>
          <a:pPr marL="0" lvl="0" indent="0" algn="ctr" defTabSz="533400">
            <a:lnSpc>
              <a:spcPct val="90000"/>
            </a:lnSpc>
            <a:spcBef>
              <a:spcPct val="0"/>
            </a:spcBef>
            <a:spcAft>
              <a:spcPct val="35000"/>
            </a:spcAft>
            <a:buFont typeface="Arial" panose="020B0604020202020204" pitchFamily="34" charset="0"/>
            <a:buNone/>
          </a:pPr>
          <a:endParaRPr lang="en-US" sz="1200" b="0" kern="1200">
            <a:solidFill>
              <a:schemeClr val="bg1"/>
            </a:solidFill>
            <a:latin typeface="Ubuntu Light" panose="020B0304030602030204" pitchFamily="34" charset="0"/>
            <a:cs typeface="Taviraj Thin" panose="00000200000000000000" pitchFamily="2" charset="-34"/>
          </a:endParaRPr>
        </a:p>
        <a:p>
          <a:pPr marL="0" lvl="0" indent="0" algn="ctr" defTabSz="533400">
            <a:lnSpc>
              <a:spcPct val="90000"/>
            </a:lnSpc>
            <a:spcBef>
              <a:spcPct val="0"/>
            </a:spcBef>
            <a:spcAft>
              <a:spcPct val="35000"/>
            </a:spcAft>
            <a:buNone/>
          </a:pPr>
          <a:r>
            <a:rPr lang="en-US" sz="1200" b="0" kern="1200">
              <a:solidFill>
                <a:schemeClr val="bg1"/>
              </a:solidFill>
              <a:latin typeface="Ubuntu Light" panose="020B0304030602030204" pitchFamily="34" charset="0"/>
              <a:cs typeface="Taviraj Thin" panose="00000200000000000000" pitchFamily="2" charset="-34"/>
            </a:rPr>
            <a:t>Wealth disparities in America are fundamentally tied to homeownership and housing equity.</a:t>
          </a:r>
        </a:p>
      </dsp:txBody>
      <dsp:txXfrm>
        <a:off x="249817" y="1708394"/>
        <a:ext cx="1675942" cy="1469062"/>
      </dsp:txXfrm>
    </dsp:sp>
    <dsp:sp modelId="{9FEAC7BC-E651-4315-AE38-5AF62DC7C698}">
      <dsp:nvSpPr>
        <dsp:cNvPr id="0" name=""/>
        <dsp:cNvSpPr/>
      </dsp:nvSpPr>
      <dsp:spPr>
        <a:xfrm>
          <a:off x="1609544" y="1017070"/>
          <a:ext cx="316215" cy="316215"/>
        </a:xfrm>
        <a:prstGeom prst="triangle">
          <a:avLst>
            <a:gd name="adj" fmla="val 100000"/>
          </a:avLst>
        </a:prstGeom>
        <a:solidFill>
          <a:srgbClr val="00334A"/>
        </a:solidFill>
        <a:ln w="25400" cap="flat" cmpd="sng" algn="ctr">
          <a:solidFill>
            <a:srgbClr val="00334A"/>
          </a:solidFill>
          <a:prstDash val="solid"/>
        </a:ln>
        <a:effectLst/>
      </dsp:spPr>
      <dsp:style>
        <a:lnRef idx="2">
          <a:scrgbClr r="0" g="0" b="0"/>
        </a:lnRef>
        <a:fillRef idx="1">
          <a:scrgbClr r="0" g="0" b="0"/>
        </a:fillRef>
        <a:effectRef idx="0">
          <a:scrgbClr r="0" g="0" b="0"/>
        </a:effectRef>
        <a:fontRef idx="minor">
          <a:schemeClr val="lt1"/>
        </a:fontRef>
      </dsp:style>
    </dsp:sp>
    <dsp:sp modelId="{F8647C80-007E-42D3-907E-E3F8914CD889}">
      <dsp:nvSpPr>
        <dsp:cNvPr id="0" name=""/>
        <dsp:cNvSpPr/>
      </dsp:nvSpPr>
      <dsp:spPr>
        <a:xfrm rot="5400000">
          <a:off x="2487724" y="646048"/>
          <a:ext cx="1115622" cy="1856371"/>
        </a:xfrm>
        <a:prstGeom prst="corner">
          <a:avLst>
            <a:gd name="adj1" fmla="val 16120"/>
            <a:gd name="adj2" fmla="val 16110"/>
          </a:avLst>
        </a:prstGeom>
        <a:solidFill>
          <a:srgbClr val="E5A745"/>
        </a:solidFill>
        <a:ln w="25400" cap="flat" cmpd="sng" algn="ctr">
          <a:solidFill>
            <a:srgbClr val="E5A745"/>
          </a:solidFill>
          <a:prstDash val="solid"/>
        </a:ln>
        <a:effectLst/>
      </dsp:spPr>
      <dsp:style>
        <a:lnRef idx="2">
          <a:scrgbClr r="0" g="0" b="0"/>
        </a:lnRef>
        <a:fillRef idx="1">
          <a:scrgbClr r="0" g="0" b="0"/>
        </a:fillRef>
        <a:effectRef idx="0">
          <a:scrgbClr r="0" g="0" b="0"/>
        </a:effectRef>
        <a:fontRef idx="minor">
          <a:schemeClr val="lt1"/>
        </a:fontRef>
      </dsp:style>
    </dsp:sp>
    <dsp:sp modelId="{B5BE4C3C-99A8-4735-BF2C-F651CFF0FDA8}">
      <dsp:nvSpPr>
        <dsp:cNvPr id="0" name=""/>
        <dsp:cNvSpPr/>
      </dsp:nvSpPr>
      <dsp:spPr>
        <a:xfrm>
          <a:off x="2301499" y="1200703"/>
          <a:ext cx="1675942" cy="1469062"/>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91440" tIns="41910" rIns="91440" bIns="41910" numCol="1" spcCol="1270" anchor="t" anchorCtr="0">
          <a:noAutofit/>
        </a:bodyPr>
        <a:lstStyle/>
        <a:p>
          <a:pPr marL="0" lvl="0" indent="0" algn="ctr" defTabSz="466725">
            <a:lnSpc>
              <a:spcPct val="90000"/>
            </a:lnSpc>
            <a:spcBef>
              <a:spcPct val="0"/>
            </a:spcBef>
            <a:spcAft>
              <a:spcPct val="35000"/>
            </a:spcAft>
            <a:buFont typeface="Arial" panose="020B0604020202020204" pitchFamily="34" charset="0"/>
            <a:buNone/>
          </a:pPr>
          <a:endParaRPr lang="en-US" sz="1050" b="0" kern="1200">
            <a:solidFill>
              <a:schemeClr val="bg1"/>
            </a:solidFill>
            <a:latin typeface="Ubuntu Light" panose="020B0304030602030204" pitchFamily="34" charset="0"/>
            <a:cs typeface="Taviraj Thin" panose="00000200000000000000" pitchFamily="2" charset="-34"/>
          </a:endParaRPr>
        </a:p>
        <a:p>
          <a:pPr marL="0" lvl="0" indent="0" algn="ctr" defTabSz="466725">
            <a:lnSpc>
              <a:spcPct val="90000"/>
            </a:lnSpc>
            <a:spcBef>
              <a:spcPct val="0"/>
            </a:spcBef>
            <a:spcAft>
              <a:spcPct val="35000"/>
            </a:spcAft>
            <a:buFont typeface="Arial" panose="020B0604020202020204" pitchFamily="34" charset="0"/>
            <a:buNone/>
          </a:pPr>
          <a:r>
            <a:rPr lang="en-US" sz="1050" b="0" kern="1200">
              <a:solidFill>
                <a:schemeClr val="bg1"/>
              </a:solidFill>
              <a:latin typeface="Ubuntu Light" panose="020B0304030602030204" pitchFamily="34" charset="0"/>
              <a:cs typeface="Taviraj Thin" panose="00000200000000000000" pitchFamily="2" charset="-34"/>
            </a:rPr>
            <a:t>Homeownership is the gateway to building intergenerational wealth and predictor of education, health, employment, and other qualities of life.</a:t>
          </a:r>
          <a:r>
            <a:rPr lang="en-US" sz="1050" b="0" kern="1200" baseline="30000">
              <a:solidFill>
                <a:schemeClr val="bg1"/>
              </a:solidFill>
              <a:latin typeface="Ubuntu Light" panose="020B0304030602030204" pitchFamily="34" charset="0"/>
              <a:cs typeface="Taviraj Thin" panose="00000200000000000000" pitchFamily="2" charset="-34"/>
            </a:rPr>
            <a:t>1</a:t>
          </a:r>
          <a:endParaRPr lang="en-US" sz="1050" b="0" kern="1200">
            <a:solidFill>
              <a:schemeClr val="bg1"/>
            </a:solidFill>
            <a:latin typeface="Ubuntu Light" panose="020B0304030602030204" pitchFamily="34" charset="0"/>
            <a:cs typeface="Taviraj Thin" panose="00000200000000000000" pitchFamily="2" charset="-34"/>
          </a:endParaRPr>
        </a:p>
      </dsp:txBody>
      <dsp:txXfrm>
        <a:off x="2301499" y="1200703"/>
        <a:ext cx="1675942" cy="1469062"/>
      </dsp:txXfrm>
    </dsp:sp>
    <dsp:sp modelId="{9118147D-7CEF-49B4-9919-F4B8234A45BF}">
      <dsp:nvSpPr>
        <dsp:cNvPr id="0" name=""/>
        <dsp:cNvSpPr/>
      </dsp:nvSpPr>
      <dsp:spPr>
        <a:xfrm>
          <a:off x="3661226" y="509380"/>
          <a:ext cx="316215" cy="316215"/>
        </a:xfrm>
        <a:prstGeom prst="triangle">
          <a:avLst>
            <a:gd name="adj" fmla="val 100000"/>
          </a:avLst>
        </a:prstGeom>
        <a:solidFill>
          <a:srgbClr val="00334A"/>
        </a:solidFill>
        <a:ln w="25400" cap="flat" cmpd="sng" algn="ctr">
          <a:solidFill>
            <a:srgbClr val="00334A"/>
          </a:solidFill>
          <a:prstDash val="solid"/>
        </a:ln>
        <a:effectLst/>
      </dsp:spPr>
      <dsp:style>
        <a:lnRef idx="2">
          <a:scrgbClr r="0" g="0" b="0"/>
        </a:lnRef>
        <a:fillRef idx="1">
          <a:scrgbClr r="0" g="0" b="0"/>
        </a:fillRef>
        <a:effectRef idx="0">
          <a:scrgbClr r="0" g="0" b="0"/>
        </a:effectRef>
        <a:fontRef idx="minor">
          <a:schemeClr val="lt1"/>
        </a:fontRef>
      </dsp:style>
    </dsp:sp>
    <dsp:sp modelId="{EC883DA2-7526-46C2-8450-002664DBD69C}">
      <dsp:nvSpPr>
        <dsp:cNvPr id="0" name=""/>
        <dsp:cNvSpPr/>
      </dsp:nvSpPr>
      <dsp:spPr>
        <a:xfrm rot="5400000">
          <a:off x="4539405" y="138357"/>
          <a:ext cx="1115622" cy="1856371"/>
        </a:xfrm>
        <a:prstGeom prst="corner">
          <a:avLst>
            <a:gd name="adj1" fmla="val 16120"/>
            <a:gd name="adj2" fmla="val 16110"/>
          </a:avLst>
        </a:prstGeom>
        <a:solidFill>
          <a:srgbClr val="E5A745"/>
        </a:solidFill>
        <a:ln w="25400" cap="flat" cmpd="sng" algn="ctr">
          <a:solidFill>
            <a:srgbClr val="E5A745"/>
          </a:solidFill>
          <a:prstDash val="solid"/>
        </a:ln>
        <a:effectLst/>
      </dsp:spPr>
      <dsp:style>
        <a:lnRef idx="2">
          <a:scrgbClr r="0" g="0" b="0"/>
        </a:lnRef>
        <a:fillRef idx="1">
          <a:scrgbClr r="0" g="0" b="0"/>
        </a:fillRef>
        <a:effectRef idx="0">
          <a:scrgbClr r="0" g="0" b="0"/>
        </a:effectRef>
        <a:fontRef idx="minor">
          <a:schemeClr val="lt1"/>
        </a:fontRef>
      </dsp:style>
    </dsp:sp>
    <dsp:sp modelId="{32A2E35C-93F3-4741-921F-E998DBC5F6D4}">
      <dsp:nvSpPr>
        <dsp:cNvPr id="0" name=""/>
        <dsp:cNvSpPr/>
      </dsp:nvSpPr>
      <dsp:spPr>
        <a:xfrm>
          <a:off x="4353180" y="693013"/>
          <a:ext cx="1675942" cy="1469062"/>
        </a:xfrm>
        <a:prstGeom prst="rect">
          <a:avLst/>
        </a:prstGeom>
        <a:solidFill>
          <a:schemeClr val="accent5">
            <a:lumMod val="75000"/>
          </a:schemeClr>
        </a:solidFill>
        <a:ln>
          <a:noFill/>
        </a:ln>
        <a:effectLst>
          <a:outerShdw blurRad="63500" sx="102000" sy="102000" algn="ctr"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91440" tIns="41910" rIns="91440" bIns="41910" numCol="1" spcCol="1270" anchor="t" anchorCtr="0">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b="0" kern="1200">
            <a:solidFill>
              <a:schemeClr val="bg1"/>
            </a:solidFill>
            <a:latin typeface="Ubuntu Light" panose="020B0304030602030204" pitchFamily="34" charset="0"/>
            <a:cs typeface="Taviraj Thin" panose="00000200000000000000" pitchFamily="2" charset="-34"/>
          </a:endParaRPr>
        </a:p>
        <a:p>
          <a:pPr marL="0" lvl="0" indent="0" algn="ctr" defTabSz="488950">
            <a:lnSpc>
              <a:spcPct val="90000"/>
            </a:lnSpc>
            <a:spcBef>
              <a:spcPct val="0"/>
            </a:spcBef>
            <a:spcAft>
              <a:spcPct val="35000"/>
            </a:spcAft>
            <a:buFont typeface="Arial" panose="020B0604020202020204" pitchFamily="34" charset="0"/>
            <a:buNone/>
          </a:pPr>
          <a:r>
            <a:rPr lang="en-US" sz="1100" b="0" kern="1200">
              <a:solidFill>
                <a:schemeClr val="bg1"/>
              </a:solidFill>
              <a:latin typeface="Ubuntu Light" panose="020B0304030602030204" pitchFamily="34" charset="0"/>
              <a:cs typeface="Taviraj Thin" panose="00000200000000000000" pitchFamily="2" charset="-34"/>
            </a:rPr>
            <a:t>Americans face rising interest rates, inflation and mortgage payments, low wage growth, job insecurities, and wider economic headwinds.</a:t>
          </a:r>
        </a:p>
      </dsp:txBody>
      <dsp:txXfrm>
        <a:off x="4353180" y="693013"/>
        <a:ext cx="1675942" cy="1469062"/>
      </dsp:txXfrm>
    </dsp:sp>
    <dsp:sp modelId="{83E30213-E622-47A2-8BE6-8DE00AA8890A}">
      <dsp:nvSpPr>
        <dsp:cNvPr id="0" name=""/>
        <dsp:cNvSpPr/>
      </dsp:nvSpPr>
      <dsp:spPr>
        <a:xfrm>
          <a:off x="5712907" y="1689"/>
          <a:ext cx="316215" cy="316215"/>
        </a:xfrm>
        <a:prstGeom prst="triangle">
          <a:avLst>
            <a:gd name="adj" fmla="val 100000"/>
          </a:avLst>
        </a:prstGeom>
        <a:solidFill>
          <a:srgbClr val="00334A"/>
        </a:solidFill>
        <a:ln w="25400" cap="flat" cmpd="sng" algn="ctr">
          <a:solidFill>
            <a:srgbClr val="00334A"/>
          </a:solidFill>
          <a:prstDash val="solid"/>
        </a:ln>
        <a:effectLst/>
      </dsp:spPr>
      <dsp:style>
        <a:lnRef idx="2">
          <a:scrgbClr r="0" g="0" b="0"/>
        </a:lnRef>
        <a:fillRef idx="1">
          <a:scrgbClr r="0" g="0" b="0"/>
        </a:fillRef>
        <a:effectRef idx="0">
          <a:scrgbClr r="0" g="0" b="0"/>
        </a:effectRef>
        <a:fontRef idx="minor">
          <a:schemeClr val="lt1"/>
        </a:fontRef>
      </dsp:style>
    </dsp:sp>
    <dsp:sp modelId="{8EF2CF68-30B1-4489-8F4C-B8909D6D7666}">
      <dsp:nvSpPr>
        <dsp:cNvPr id="0" name=""/>
        <dsp:cNvSpPr/>
      </dsp:nvSpPr>
      <dsp:spPr>
        <a:xfrm rot="5400000">
          <a:off x="6591086" y="-369332"/>
          <a:ext cx="1115622" cy="1856371"/>
        </a:xfrm>
        <a:prstGeom prst="corner">
          <a:avLst>
            <a:gd name="adj1" fmla="val 16120"/>
            <a:gd name="adj2" fmla="val 16110"/>
          </a:avLst>
        </a:prstGeom>
        <a:solidFill>
          <a:srgbClr val="E5A745"/>
        </a:solidFill>
        <a:ln w="25400" cap="flat" cmpd="sng" algn="ctr">
          <a:solidFill>
            <a:srgbClr val="E5A745"/>
          </a:solidFill>
          <a:prstDash val="solid"/>
        </a:ln>
        <a:effectLst/>
      </dsp:spPr>
      <dsp:style>
        <a:lnRef idx="2">
          <a:scrgbClr r="0" g="0" b="0"/>
        </a:lnRef>
        <a:fillRef idx="1">
          <a:scrgbClr r="0" g="0" b="0"/>
        </a:fillRef>
        <a:effectRef idx="0">
          <a:scrgbClr r="0" g="0" b="0"/>
        </a:effectRef>
        <a:fontRef idx="minor">
          <a:schemeClr val="lt1"/>
        </a:fontRef>
      </dsp:style>
    </dsp:sp>
    <dsp:sp modelId="{CEC17DE5-8490-4162-97CB-EA88500F8560}">
      <dsp:nvSpPr>
        <dsp:cNvPr id="0" name=""/>
        <dsp:cNvSpPr/>
      </dsp:nvSpPr>
      <dsp:spPr>
        <a:xfrm>
          <a:off x="6404861" y="185322"/>
          <a:ext cx="1675942" cy="1469062"/>
        </a:xfrm>
        <a:prstGeom prst="rect">
          <a:avLst/>
        </a:prstGeom>
        <a:solidFill>
          <a:srgbClr val="7030A0"/>
        </a:solidFill>
        <a:ln>
          <a:noFill/>
        </a:ln>
        <a:effectLst>
          <a:outerShdw blurRad="63500" sx="102000" sy="102000" algn="ctr"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91440" tIns="41910" rIns="91440" bIns="41910" numCol="1" spcCol="1270" anchor="t" anchorCtr="0">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b="0" kern="1200">
            <a:solidFill>
              <a:schemeClr val="bg1"/>
            </a:solidFill>
            <a:latin typeface="Ubuntu Light" panose="020B0304030602030204" pitchFamily="34" charset="0"/>
            <a:cs typeface="Taviraj Thin" panose="00000200000000000000" pitchFamily="2" charset="-34"/>
          </a:endParaRPr>
        </a:p>
        <a:p>
          <a:pPr marL="0" lvl="0" indent="0" algn="ctr" defTabSz="488950">
            <a:lnSpc>
              <a:spcPct val="90000"/>
            </a:lnSpc>
            <a:spcBef>
              <a:spcPct val="0"/>
            </a:spcBef>
            <a:spcAft>
              <a:spcPct val="35000"/>
            </a:spcAft>
            <a:buFont typeface="Arial" panose="020B0604020202020204" pitchFamily="34" charset="0"/>
            <a:buNone/>
          </a:pPr>
          <a:r>
            <a:rPr lang="en-US" sz="1100" b="0" kern="1200">
              <a:solidFill>
                <a:schemeClr val="bg1"/>
              </a:solidFill>
              <a:latin typeface="Ubuntu Light" panose="020B0304030602030204" pitchFamily="34" charset="0"/>
              <a:cs typeface="Taviraj Thin" panose="00000200000000000000" pitchFamily="2" charset="-34"/>
            </a:rPr>
            <a:t>Down payment assistance programs have limited effectiveness and longevity in the face of rising home prices and interest rates.</a:t>
          </a:r>
        </a:p>
      </dsp:txBody>
      <dsp:txXfrm>
        <a:off x="6404861" y="185322"/>
        <a:ext cx="1675942" cy="1469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0.12673</cdr:x>
      <cdr:y>0.25407</cdr:y>
    </cdr:from>
    <cdr:to>
      <cdr:x>0.32223</cdr:x>
      <cdr:y>0.37712</cdr:y>
    </cdr:to>
    <cdr:sp macro="" textlink="">
      <cdr:nvSpPr>
        <cdr:cNvPr id="2" name="TextBox 1">
          <a:extLst xmlns:a="http://schemas.openxmlformats.org/drawingml/2006/main">
            <a:ext uri="{FF2B5EF4-FFF2-40B4-BE49-F238E27FC236}">
              <a16:creationId xmlns:a16="http://schemas.microsoft.com/office/drawing/2014/main" id="{AD8070EA-AC4A-BB0C-26F5-F7F48820E58D}"/>
            </a:ext>
          </a:extLst>
        </cdr:cNvPr>
        <cdr:cNvSpPr txBox="1"/>
      </cdr:nvSpPr>
      <cdr:spPr>
        <a:xfrm xmlns:a="http://schemas.openxmlformats.org/drawingml/2006/main">
          <a:off x="407234" y="919969"/>
          <a:ext cx="628235" cy="4455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b="1" dirty="0">
              <a:solidFill>
                <a:schemeClr val="tx1"/>
              </a:solidFill>
              <a:latin typeface="Ubuntu" panose="020B0504030602030204" pitchFamily="34" charset="0"/>
            </a:rPr>
            <a:t>24%</a:t>
          </a:r>
        </a:p>
      </cdr:txBody>
    </cdr:sp>
  </cdr:relSizeAnchor>
  <cdr:relSizeAnchor xmlns:cdr="http://schemas.openxmlformats.org/drawingml/2006/chartDrawing">
    <cdr:from>
      <cdr:x>0.12564</cdr:x>
      <cdr:y>0.47171</cdr:y>
    </cdr:from>
    <cdr:to>
      <cdr:x>0.287</cdr:x>
      <cdr:y>0.59476</cdr:y>
    </cdr:to>
    <cdr:sp macro="" textlink="">
      <cdr:nvSpPr>
        <cdr:cNvPr id="3" name="TextBox 1">
          <a:extLst xmlns:a="http://schemas.openxmlformats.org/drawingml/2006/main">
            <a:ext uri="{FF2B5EF4-FFF2-40B4-BE49-F238E27FC236}">
              <a16:creationId xmlns:a16="http://schemas.microsoft.com/office/drawing/2014/main" id="{588DDD60-DCE5-EB21-6A49-0287D67F54EF}"/>
            </a:ext>
          </a:extLst>
        </cdr:cNvPr>
        <cdr:cNvSpPr txBox="1"/>
      </cdr:nvSpPr>
      <cdr:spPr>
        <a:xfrm xmlns:a="http://schemas.openxmlformats.org/drawingml/2006/main">
          <a:off x="403755" y="1707983"/>
          <a:ext cx="518527" cy="4455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solidFill>
                <a:schemeClr val="tx1"/>
              </a:solidFill>
              <a:latin typeface="Ubuntu" panose="020B0504030602030204" pitchFamily="34" charset="0"/>
            </a:rPr>
            <a:t>20%</a:t>
          </a:r>
        </a:p>
      </cdr:txBody>
    </cdr:sp>
  </cdr:relSizeAnchor>
  <cdr:relSizeAnchor xmlns:cdr="http://schemas.openxmlformats.org/drawingml/2006/chartDrawing">
    <cdr:from>
      <cdr:x>0.12691</cdr:x>
      <cdr:y>0.67367</cdr:y>
    </cdr:from>
    <cdr:to>
      <cdr:x>0.32205</cdr:x>
      <cdr:y>0.79672</cdr:y>
    </cdr:to>
    <cdr:sp macro="" textlink="">
      <cdr:nvSpPr>
        <cdr:cNvPr id="4" name="TextBox 1">
          <a:extLst xmlns:a="http://schemas.openxmlformats.org/drawingml/2006/main">
            <a:ext uri="{FF2B5EF4-FFF2-40B4-BE49-F238E27FC236}">
              <a16:creationId xmlns:a16="http://schemas.microsoft.com/office/drawing/2014/main" id="{EC1EC6C1-8FDE-33BD-A116-F930206BAB30}"/>
            </a:ext>
          </a:extLst>
        </cdr:cNvPr>
        <cdr:cNvSpPr txBox="1"/>
      </cdr:nvSpPr>
      <cdr:spPr>
        <a:xfrm xmlns:a="http://schemas.openxmlformats.org/drawingml/2006/main">
          <a:off x="407812" y="2439277"/>
          <a:ext cx="627078" cy="4455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solidFill>
                <a:schemeClr val="tx1"/>
              </a:solidFill>
              <a:latin typeface="Ubuntu" panose="020B0504030602030204" pitchFamily="34" charset="0"/>
            </a:rPr>
            <a:t>56%</a:t>
          </a:r>
        </a:p>
      </cdr:txBody>
    </cdr:sp>
  </cdr:relSizeAnchor>
</c:userShapes>
</file>

<file path=ppt/drawings/drawing2.xml><?xml version="1.0" encoding="utf-8"?>
<c:userShapes xmlns:c="http://schemas.openxmlformats.org/drawingml/2006/chart">
  <cdr:relSizeAnchor xmlns:cdr="http://schemas.openxmlformats.org/drawingml/2006/chartDrawing">
    <cdr:from>
      <cdr:x>0.1507</cdr:x>
      <cdr:y>0.14328</cdr:y>
    </cdr:from>
    <cdr:to>
      <cdr:x>0.37012</cdr:x>
      <cdr:y>0.26633</cdr:y>
    </cdr:to>
    <cdr:sp macro="" textlink="">
      <cdr:nvSpPr>
        <cdr:cNvPr id="2" name="TextBox 1">
          <a:extLst xmlns:a="http://schemas.openxmlformats.org/drawingml/2006/main">
            <a:ext uri="{FF2B5EF4-FFF2-40B4-BE49-F238E27FC236}">
              <a16:creationId xmlns:a16="http://schemas.microsoft.com/office/drawing/2014/main" id="{AD8070EA-AC4A-BB0C-26F5-F7F48820E58D}"/>
            </a:ext>
          </a:extLst>
        </cdr:cNvPr>
        <cdr:cNvSpPr txBox="1"/>
      </cdr:nvSpPr>
      <cdr:spPr>
        <a:xfrm xmlns:a="http://schemas.openxmlformats.org/drawingml/2006/main">
          <a:off x="480278" y="397013"/>
          <a:ext cx="699299" cy="3409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b="1" dirty="0">
              <a:solidFill>
                <a:schemeClr val="tx1"/>
              </a:solidFill>
              <a:latin typeface="Ubuntu" panose="020B0504030602030204" pitchFamily="34" charset="0"/>
            </a:rPr>
            <a:t>3%</a:t>
          </a:r>
        </a:p>
      </cdr:txBody>
    </cdr:sp>
  </cdr:relSizeAnchor>
  <cdr:relSizeAnchor xmlns:cdr="http://schemas.openxmlformats.org/drawingml/2006/chartDrawing">
    <cdr:from>
      <cdr:x>0.1215</cdr:x>
      <cdr:y>0.2779</cdr:y>
    </cdr:from>
    <cdr:to>
      <cdr:x>0.29964</cdr:x>
      <cdr:y>0.40095</cdr:y>
    </cdr:to>
    <cdr:sp macro="" textlink="">
      <cdr:nvSpPr>
        <cdr:cNvPr id="3" name="TextBox 1">
          <a:extLst xmlns:a="http://schemas.openxmlformats.org/drawingml/2006/main">
            <a:ext uri="{FF2B5EF4-FFF2-40B4-BE49-F238E27FC236}">
              <a16:creationId xmlns:a16="http://schemas.microsoft.com/office/drawing/2014/main" id="{588DDD60-DCE5-EB21-6A49-0287D67F54EF}"/>
            </a:ext>
          </a:extLst>
        </cdr:cNvPr>
        <cdr:cNvSpPr txBox="1"/>
      </cdr:nvSpPr>
      <cdr:spPr>
        <a:xfrm xmlns:a="http://schemas.openxmlformats.org/drawingml/2006/main">
          <a:off x="387223" y="770044"/>
          <a:ext cx="567738" cy="34096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solidFill>
                <a:schemeClr val="tx1"/>
              </a:solidFill>
              <a:latin typeface="Ubuntu" panose="020B0504030602030204" pitchFamily="34" charset="0"/>
            </a:rPr>
            <a:t>20%</a:t>
          </a:r>
        </a:p>
      </cdr:txBody>
    </cdr:sp>
  </cdr:relSizeAnchor>
  <cdr:relSizeAnchor xmlns:cdr="http://schemas.openxmlformats.org/drawingml/2006/chartDrawing">
    <cdr:from>
      <cdr:x>0.11533</cdr:x>
      <cdr:y>0.60956</cdr:y>
    </cdr:from>
    <cdr:to>
      <cdr:x>0.31103</cdr:x>
      <cdr:y>0.73261</cdr:y>
    </cdr:to>
    <cdr:sp macro="" textlink="">
      <cdr:nvSpPr>
        <cdr:cNvPr id="4" name="TextBox 1">
          <a:extLst xmlns:a="http://schemas.openxmlformats.org/drawingml/2006/main">
            <a:ext uri="{FF2B5EF4-FFF2-40B4-BE49-F238E27FC236}">
              <a16:creationId xmlns:a16="http://schemas.microsoft.com/office/drawing/2014/main" id="{EC1EC6C1-8FDE-33BD-A116-F930206BAB30}"/>
            </a:ext>
          </a:extLst>
        </cdr:cNvPr>
        <cdr:cNvSpPr txBox="1"/>
      </cdr:nvSpPr>
      <cdr:spPr>
        <a:xfrm xmlns:a="http://schemas.openxmlformats.org/drawingml/2006/main">
          <a:off x="367548" y="1689051"/>
          <a:ext cx="623702" cy="34096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solidFill>
                <a:schemeClr val="tx1"/>
              </a:solidFill>
              <a:latin typeface="Ubuntu" panose="020B0504030602030204" pitchFamily="34" charset="0"/>
            </a:rPr>
            <a:t>77%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4F895F-1A9B-37FE-DA92-7368BA78AA9E}"/>
              </a:ext>
            </a:extLst>
          </p:cNvPr>
          <p:cNvSpPr>
            <a:spLocks noGrp="1"/>
          </p:cNvSpPr>
          <p:nvPr>
            <p:ph type="hdr" sz="quarter"/>
          </p:nvPr>
        </p:nvSpPr>
        <p:spPr>
          <a:xfrm>
            <a:off x="0" y="0"/>
            <a:ext cx="3169920" cy="481727"/>
          </a:xfrm>
          <a:prstGeom prst="rect">
            <a:avLst/>
          </a:prstGeom>
        </p:spPr>
        <p:txBody>
          <a:bodyPr vert="horz" lIns="96636" tIns="48318" rIns="96636" bIns="48318" rtlCol="0"/>
          <a:lstStyle>
            <a:lvl1pPr algn="l">
              <a:defRPr sz="1200"/>
            </a:lvl1pPr>
          </a:lstStyle>
          <a:p>
            <a:endParaRPr lang="en-US"/>
          </a:p>
        </p:txBody>
      </p:sp>
      <p:sp>
        <p:nvSpPr>
          <p:cNvPr id="3" name="Date Placeholder 2">
            <a:extLst>
              <a:ext uri="{FF2B5EF4-FFF2-40B4-BE49-F238E27FC236}">
                <a16:creationId xmlns:a16="http://schemas.microsoft.com/office/drawing/2014/main" id="{9D634DA5-BCEB-C0BD-873A-A2F18DD30675}"/>
              </a:ext>
            </a:extLst>
          </p:cNvPr>
          <p:cNvSpPr>
            <a:spLocks noGrp="1"/>
          </p:cNvSpPr>
          <p:nvPr>
            <p:ph type="dt" sz="quarter" idx="1"/>
          </p:nvPr>
        </p:nvSpPr>
        <p:spPr>
          <a:xfrm>
            <a:off x="4143587" y="0"/>
            <a:ext cx="3169920" cy="481727"/>
          </a:xfrm>
          <a:prstGeom prst="rect">
            <a:avLst/>
          </a:prstGeom>
        </p:spPr>
        <p:txBody>
          <a:bodyPr vert="horz" lIns="96636" tIns="48318" rIns="96636" bIns="48318" rtlCol="0"/>
          <a:lstStyle>
            <a:lvl1pPr algn="r">
              <a:defRPr sz="1200"/>
            </a:lvl1pPr>
          </a:lstStyle>
          <a:p>
            <a:fld id="{DBFDA8B1-7C47-45DA-BFEE-F2612BA6A0B6}" type="datetimeFigureOut">
              <a:rPr lang="en-US" smtClean="0"/>
              <a:t>1/5/26</a:t>
            </a:fld>
            <a:endParaRPr lang="en-US"/>
          </a:p>
        </p:txBody>
      </p:sp>
      <p:sp>
        <p:nvSpPr>
          <p:cNvPr id="4" name="Footer Placeholder 3">
            <a:extLst>
              <a:ext uri="{FF2B5EF4-FFF2-40B4-BE49-F238E27FC236}">
                <a16:creationId xmlns:a16="http://schemas.microsoft.com/office/drawing/2014/main" id="{A4A88999-3CE9-EAFC-492C-C7E42D8AD872}"/>
              </a:ext>
            </a:extLst>
          </p:cNvPr>
          <p:cNvSpPr>
            <a:spLocks noGrp="1"/>
          </p:cNvSpPr>
          <p:nvPr>
            <p:ph type="ftr" sz="quarter" idx="2"/>
          </p:nvPr>
        </p:nvSpPr>
        <p:spPr>
          <a:xfrm>
            <a:off x="0" y="9119474"/>
            <a:ext cx="3169920" cy="481726"/>
          </a:xfrm>
          <a:prstGeom prst="rect">
            <a:avLst/>
          </a:prstGeom>
        </p:spPr>
        <p:txBody>
          <a:bodyPr vert="horz" lIns="96636" tIns="48318" rIns="96636" bIns="4831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0FD6A4-3F7A-E197-3C48-11AB64CBD0DC}"/>
              </a:ext>
            </a:extLst>
          </p:cNvPr>
          <p:cNvSpPr>
            <a:spLocks noGrp="1"/>
          </p:cNvSpPr>
          <p:nvPr>
            <p:ph type="sldNum" sz="quarter" idx="3"/>
          </p:nvPr>
        </p:nvSpPr>
        <p:spPr>
          <a:xfrm>
            <a:off x="4143587" y="9119474"/>
            <a:ext cx="3169920" cy="481726"/>
          </a:xfrm>
          <a:prstGeom prst="rect">
            <a:avLst/>
          </a:prstGeom>
        </p:spPr>
        <p:txBody>
          <a:bodyPr vert="horz" lIns="96636" tIns="48318" rIns="96636" bIns="48318" rtlCol="0" anchor="b"/>
          <a:lstStyle>
            <a:lvl1pPr algn="r">
              <a:defRPr sz="1200"/>
            </a:lvl1pPr>
          </a:lstStyle>
          <a:p>
            <a:fld id="{E503AD01-8AB6-4371-B652-695DA7298E66}" type="slidenum">
              <a:rPr lang="en-US" smtClean="0"/>
              <a:t>‹#›</a:t>
            </a:fld>
            <a:endParaRPr lang="en-US"/>
          </a:p>
        </p:txBody>
      </p:sp>
    </p:spTree>
    <p:extLst>
      <p:ext uri="{BB962C8B-B14F-4D97-AF65-F5344CB8AC3E}">
        <p14:creationId xmlns:p14="http://schemas.microsoft.com/office/powerpoint/2010/main" val="106323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1" y="4560571"/>
            <a:ext cx="5852160" cy="4320540"/>
          </a:xfrm>
          <a:prstGeom prst="rect">
            <a:avLst/>
          </a:prstGeom>
          <a:noFill/>
          <a:ln>
            <a:noFill/>
          </a:ln>
        </p:spPr>
        <p:txBody>
          <a:bodyPr spcFirstLastPara="1" wrap="square" lIns="96620" tIns="96620" rIns="96620" bIns="96620"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3024"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aa46e5732_0_24: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aa46e5732_0_24:notes"/>
          <p:cNvSpPr txBox="1">
            <a:spLocks noGrp="1"/>
          </p:cNvSpPr>
          <p:nvPr>
            <p:ph type="body" idx="1"/>
          </p:nvPr>
        </p:nvSpPr>
        <p:spPr>
          <a:xfrm>
            <a:off x="731521" y="4560571"/>
            <a:ext cx="5852160" cy="4320540"/>
          </a:xfrm>
          <a:prstGeom prst="rect">
            <a:avLst/>
          </a:prstGeom>
        </p:spPr>
        <p:txBody>
          <a:bodyPr spcFirstLastPara="1" wrap="square" lIns="96620" tIns="96620" rIns="96620" bIns="96620" anchor="t" anchorCtr="0">
            <a:noAutofit/>
          </a:bodyPr>
          <a:lstStyle/>
          <a:p>
            <a:pPr marL="0" indent="0">
              <a:buNone/>
            </a:pPr>
            <a:r>
              <a:rPr lang="en-US"/>
              <a:t>Unprecedented opportunity—only not possible because technology not available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EA92-2FFF-2BA0-7E15-DB11E192F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399D2-5406-B97B-FF4E-AC3BD1A6BA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8A730A-2387-4FC6-29C0-7A4F7D4105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0314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283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094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aa46e5732_0_238: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5aa46e5732_0_238:notes"/>
          <p:cNvSpPr txBox="1">
            <a:spLocks noGrp="1"/>
          </p:cNvSpPr>
          <p:nvPr>
            <p:ph type="body" idx="1"/>
          </p:nvPr>
        </p:nvSpPr>
        <p:spPr>
          <a:xfrm>
            <a:off x="731521" y="4560571"/>
            <a:ext cx="5852160" cy="4320540"/>
          </a:xfrm>
          <a:prstGeom prst="rect">
            <a:avLst/>
          </a:prstGeom>
        </p:spPr>
        <p:txBody>
          <a:bodyPr spcFirstLastPara="1" wrap="square" lIns="96620" tIns="96620" rIns="96620" bIns="96620" anchor="t" anchorCtr="0">
            <a:noAutofit/>
          </a:bodyPr>
          <a:lstStyle/>
          <a:p>
            <a:pPr marL="0" indent="0">
              <a:buNone/>
            </a:pPr>
            <a:endParaRPr lang="en-US"/>
          </a:p>
        </p:txBody>
      </p:sp>
    </p:spTree>
    <p:extLst>
      <p:ext uri="{BB962C8B-B14F-4D97-AF65-F5344CB8AC3E}">
        <p14:creationId xmlns:p14="http://schemas.microsoft.com/office/powerpoint/2010/main" val="99928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aa46e5732_0_238: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5aa46e5732_0_238:notes"/>
          <p:cNvSpPr txBox="1">
            <a:spLocks noGrp="1"/>
          </p:cNvSpPr>
          <p:nvPr>
            <p:ph type="body" idx="1"/>
          </p:nvPr>
        </p:nvSpPr>
        <p:spPr>
          <a:xfrm>
            <a:off x="731521" y="4560571"/>
            <a:ext cx="5852160" cy="4320540"/>
          </a:xfrm>
          <a:prstGeom prst="rect">
            <a:avLst/>
          </a:prstGeom>
        </p:spPr>
        <p:txBody>
          <a:bodyPr spcFirstLastPara="1" wrap="square" lIns="96620" tIns="96620" rIns="96620" bIns="96620" anchor="t" anchorCtr="0">
            <a:noAutofit/>
          </a:bodyPr>
          <a:lstStyle/>
          <a:p>
            <a:pPr marL="0" indent="0">
              <a:buNone/>
            </a:pPr>
            <a:endParaRPr lang="en-US"/>
          </a:p>
        </p:txBody>
      </p:sp>
    </p:spTree>
    <p:extLst>
      <p:ext uri="{BB962C8B-B14F-4D97-AF65-F5344CB8AC3E}">
        <p14:creationId xmlns:p14="http://schemas.microsoft.com/office/powerpoint/2010/main" val="2864966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F429771E-A4DA-385A-6E82-A8ADF491C2AD}"/>
            </a:ext>
          </a:extLst>
        </p:cNvPr>
        <p:cNvGrpSpPr/>
        <p:nvPr/>
      </p:nvGrpSpPr>
      <p:grpSpPr>
        <a:xfrm>
          <a:off x="0" y="0"/>
          <a:ext cx="0" cy="0"/>
          <a:chOff x="0" y="0"/>
          <a:chExt cx="0" cy="0"/>
        </a:xfrm>
      </p:grpSpPr>
      <p:sp>
        <p:nvSpPr>
          <p:cNvPr id="216" name="Google Shape;216;g25aa46e5732_0_238:notes">
            <a:extLst>
              <a:ext uri="{FF2B5EF4-FFF2-40B4-BE49-F238E27FC236}">
                <a16:creationId xmlns:a16="http://schemas.microsoft.com/office/drawing/2014/main" id="{B10A41B9-9BD0-AF76-6F50-4CC98EA191A2}"/>
              </a:ext>
            </a:extLst>
          </p:cNvPr>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5aa46e5732_0_238:notes">
            <a:extLst>
              <a:ext uri="{FF2B5EF4-FFF2-40B4-BE49-F238E27FC236}">
                <a16:creationId xmlns:a16="http://schemas.microsoft.com/office/drawing/2014/main" id="{700DEF11-6D9F-531B-DECE-78DBF6D368F4}"/>
              </a:ext>
            </a:extLst>
          </p:cNvPr>
          <p:cNvSpPr txBox="1">
            <a:spLocks noGrp="1"/>
          </p:cNvSpPr>
          <p:nvPr>
            <p:ph type="body" idx="1"/>
          </p:nvPr>
        </p:nvSpPr>
        <p:spPr>
          <a:xfrm>
            <a:off x="731521" y="4560571"/>
            <a:ext cx="5852160" cy="4320540"/>
          </a:xfrm>
          <a:prstGeom prst="rect">
            <a:avLst/>
          </a:prstGeom>
        </p:spPr>
        <p:txBody>
          <a:bodyPr spcFirstLastPara="1" wrap="square" lIns="96620" tIns="96620" rIns="96620" bIns="96620" anchor="t" anchorCtr="0">
            <a:noAutofit/>
          </a:bodyPr>
          <a:lstStyle/>
          <a:p>
            <a:pPr marL="0" indent="0">
              <a:buNone/>
            </a:pPr>
            <a:endParaRPr lang="en-US"/>
          </a:p>
        </p:txBody>
      </p:sp>
    </p:spTree>
    <p:extLst>
      <p:ext uri="{BB962C8B-B14F-4D97-AF65-F5344CB8AC3E}">
        <p14:creationId xmlns:p14="http://schemas.microsoft.com/office/powerpoint/2010/main" val="197602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6ECB3-6C11-7396-27C5-201F84E22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67942-2050-B919-26F6-CF3B6F807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5D192-CDE8-D700-EE18-DFE080962E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212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1482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aa46e5732_0_264:notes"/>
          <p:cNvSpPr>
            <a:spLocks noGrp="1" noRot="1" noChangeAspect="1"/>
          </p:cNvSpPr>
          <p:nvPr>
            <p:ph type="sldImg" idx="2"/>
          </p:nvPr>
        </p:nvSpPr>
        <p:spPr>
          <a:xfrm>
            <a:off x="458788" y="720725"/>
            <a:ext cx="6397625" cy="3598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aa46e5732_0_264:notes"/>
          <p:cNvSpPr txBox="1">
            <a:spLocks noGrp="1"/>
          </p:cNvSpPr>
          <p:nvPr>
            <p:ph type="body" idx="1"/>
          </p:nvPr>
        </p:nvSpPr>
        <p:spPr>
          <a:xfrm>
            <a:off x="731521" y="4560571"/>
            <a:ext cx="5852160" cy="4320540"/>
          </a:xfrm>
          <a:prstGeom prst="rect">
            <a:avLst/>
          </a:prstGeom>
        </p:spPr>
        <p:txBody>
          <a:bodyPr spcFirstLastPara="1" wrap="square" lIns="96620" tIns="96620" rIns="96620" bIns="96620" anchor="t" anchorCtr="0">
            <a:noAutofit/>
          </a:bodyPr>
          <a:lstStyle/>
          <a:p>
            <a:pPr marL="0" indent="0">
              <a:buNone/>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EA92-2FFF-2BA0-7E15-DB11E192F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399D2-5406-B97B-FF4E-AC3BD1A6BA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8A730A-2387-4FC6-29C0-7A4F7D4105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7154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EA92-2FFF-2BA0-7E15-DB11E192F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399D2-5406-B97B-FF4E-AC3BD1A6BA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8A730A-2387-4FC6-29C0-7A4F7D4105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31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66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39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489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40416-985E-E419-17E5-8CD2B6F6A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06297-5DA5-3CFF-DFE6-CBCE8E2A6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60657-1844-6E51-6F32-F6CDD8CF70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444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741F-935F-EA87-9406-CBB60D329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650A9-75E6-683E-93E8-E4EE67D45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BD4BC-3FA8-243D-F7CE-9439C9A4B3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885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5659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dk1"/>
            </a:gs>
            <a:gs pos="50000">
              <a:schemeClr val="dk2"/>
            </a:gs>
            <a:gs pos="100000">
              <a:srgbClr val="010608"/>
            </a:gs>
          </a:gsLst>
          <a:lin ang="5400012" scaled="0"/>
        </a:gradFill>
        <a:effectLst/>
      </p:bgPr>
    </p:bg>
    <p:spTree>
      <p:nvGrpSpPr>
        <p:cNvPr id="1" name="Shape 13"/>
        <p:cNvGrpSpPr/>
        <p:nvPr/>
      </p:nvGrpSpPr>
      <p:grpSpPr>
        <a:xfrm>
          <a:off x="0" y="0"/>
          <a:ext cx="0" cy="0"/>
          <a:chOff x="0" y="0"/>
          <a:chExt cx="0" cy="0"/>
        </a:xfrm>
      </p:grpSpPr>
      <p:sp>
        <p:nvSpPr>
          <p:cNvPr id="15" name="Google Shape;15;p2"/>
          <p:cNvSpPr txBox="1">
            <a:spLocks noGrp="1"/>
          </p:cNvSpPr>
          <p:nvPr>
            <p:ph type="ctrTitle"/>
          </p:nvPr>
        </p:nvSpPr>
        <p:spPr>
          <a:xfrm>
            <a:off x="311700" y="2202821"/>
            <a:ext cx="8520600" cy="117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a:endParaRPr/>
          </a:p>
        </p:txBody>
      </p:sp>
      <p:sp>
        <p:nvSpPr>
          <p:cNvPr id="16" name="Google Shape;16;p2"/>
          <p:cNvSpPr txBox="1">
            <a:spLocks noGrp="1"/>
          </p:cNvSpPr>
          <p:nvPr>
            <p:ph type="subTitle" idx="1"/>
          </p:nvPr>
        </p:nvSpPr>
        <p:spPr>
          <a:xfrm>
            <a:off x="311700" y="2930100"/>
            <a:ext cx="8520600" cy="792600"/>
          </a:xfrm>
          <a:prstGeom prst="rect">
            <a:avLst/>
          </a:prstGeom>
        </p:spPr>
        <p:txBody>
          <a:bodyPr spcFirstLastPara="1" wrap="square" lIns="91425" tIns="91425" rIns="91425" bIns="91425" anchor="t" anchorCtr="0">
            <a:normAutofit/>
          </a:bodyPr>
          <a:lstStyle>
            <a:lvl1pPr marL="6351" lvl="0" indent="0" rtl="0">
              <a:lnSpc>
                <a:spcPct val="100000"/>
              </a:lnSpc>
              <a:spcBef>
                <a:spcPts val="0"/>
              </a:spcBef>
              <a:spcAft>
                <a:spcPts val="0"/>
              </a:spcAft>
              <a:buClr>
                <a:schemeClr val="accent1"/>
              </a:buClr>
              <a:buSzPts val="2000"/>
              <a:buNone/>
              <a:tabLst/>
              <a:defRPr sz="2000">
                <a:solidFill>
                  <a:schemeClr val="accent1"/>
                </a:solidFill>
              </a:defRPr>
            </a:lvl1pPr>
            <a:lvl2pPr lvl="1"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2000"/>
              <a:buFont typeface="Montserrat Medium"/>
              <a:buNone/>
              <a:defRPr sz="2000">
                <a:solidFill>
                  <a:schemeClr val="accent1"/>
                </a:solidFill>
                <a:latin typeface="Montserrat Medium"/>
                <a:ea typeface="Montserrat Medium"/>
                <a:cs typeface="Montserrat Medium"/>
                <a:sym typeface="Montserrat Medium"/>
              </a:defRPr>
            </a:lvl9pPr>
          </a:lstStyle>
          <a:p>
            <a:endParaRPr/>
          </a:p>
        </p:txBody>
      </p:sp>
      <p:pic>
        <p:nvPicPr>
          <p:cNvPr id="17" name="Google Shape;17;p2"/>
          <p:cNvPicPr preferRelativeResize="0"/>
          <p:nvPr/>
        </p:nvPicPr>
        <p:blipFill>
          <a:blip r:embed="rId2">
            <a:alphaModFix/>
          </a:blip>
          <a:stretch>
            <a:fillRect/>
          </a:stretch>
        </p:blipFill>
        <p:spPr>
          <a:xfrm>
            <a:off x="419353" y="1022193"/>
            <a:ext cx="2027001" cy="387872"/>
          </a:xfrm>
          <a:prstGeom prst="rect">
            <a:avLst/>
          </a:prstGeom>
          <a:noFill/>
          <a:ln>
            <a:noFill/>
          </a:ln>
        </p:spPr>
      </p:pic>
      <p:sp>
        <p:nvSpPr>
          <p:cNvPr id="18" name="Google Shape;18;p2"/>
          <p:cNvSpPr txBox="1">
            <a:spLocks noGrp="1"/>
          </p:cNvSpPr>
          <p:nvPr>
            <p:ph type="body" idx="2"/>
          </p:nvPr>
        </p:nvSpPr>
        <p:spPr>
          <a:xfrm>
            <a:off x="311700" y="4521300"/>
            <a:ext cx="8520600" cy="507900"/>
          </a:xfrm>
          <a:prstGeom prst="rect">
            <a:avLst/>
          </a:prstGeom>
        </p:spPr>
        <p:txBody>
          <a:bodyPr spcFirstLastPara="1" wrap="square" lIns="91425" tIns="91425" rIns="91425" bIns="91425" anchor="b" anchorCtr="0">
            <a:normAutofit/>
          </a:bodyPr>
          <a:lstStyle>
            <a:lvl1pPr marL="6351" lvl="0" indent="0">
              <a:spcBef>
                <a:spcPts val="0"/>
              </a:spcBef>
              <a:spcAft>
                <a:spcPts val="0"/>
              </a:spcAft>
              <a:buClr>
                <a:schemeClr val="lt1"/>
              </a:buClr>
              <a:buSzPts val="750"/>
              <a:buNone/>
              <a:tabLst/>
              <a:defRPr sz="751">
                <a:solidFill>
                  <a:schemeClr val="lt1"/>
                </a:solidFill>
              </a:defRPr>
            </a:lvl1pPr>
            <a:lvl2pPr marL="914377" lvl="1" indent="-276218">
              <a:spcBef>
                <a:spcPts val="51"/>
              </a:spcBef>
              <a:spcAft>
                <a:spcPts val="0"/>
              </a:spcAft>
              <a:buClr>
                <a:schemeClr val="lt1"/>
              </a:buClr>
              <a:buSzPts val="750"/>
              <a:buChar char="•"/>
              <a:defRPr sz="751">
                <a:solidFill>
                  <a:schemeClr val="lt1"/>
                </a:solidFill>
              </a:defRPr>
            </a:lvl2pPr>
            <a:lvl3pPr marL="1371566" lvl="2" indent="-276218">
              <a:spcBef>
                <a:spcPts val="51"/>
              </a:spcBef>
              <a:spcAft>
                <a:spcPts val="0"/>
              </a:spcAft>
              <a:buClr>
                <a:schemeClr val="lt1"/>
              </a:buClr>
              <a:buSzPts val="750"/>
              <a:buChar char="•"/>
              <a:defRPr sz="751">
                <a:solidFill>
                  <a:schemeClr val="lt1"/>
                </a:solidFill>
              </a:defRPr>
            </a:lvl3pPr>
            <a:lvl4pPr marL="1828754" lvl="3" indent="-276218">
              <a:spcBef>
                <a:spcPts val="51"/>
              </a:spcBef>
              <a:spcAft>
                <a:spcPts val="0"/>
              </a:spcAft>
              <a:buClr>
                <a:schemeClr val="lt1"/>
              </a:buClr>
              <a:buSzPts val="750"/>
              <a:buChar char="•"/>
              <a:defRPr sz="751">
                <a:solidFill>
                  <a:schemeClr val="lt1"/>
                </a:solidFill>
              </a:defRPr>
            </a:lvl4pPr>
            <a:lvl5pPr marL="2285943" lvl="4" indent="-276218">
              <a:spcBef>
                <a:spcPts val="51"/>
              </a:spcBef>
              <a:spcAft>
                <a:spcPts val="0"/>
              </a:spcAft>
              <a:buClr>
                <a:schemeClr val="lt1"/>
              </a:buClr>
              <a:buSzPts val="750"/>
              <a:buChar char="•"/>
              <a:defRPr sz="751">
                <a:solidFill>
                  <a:schemeClr val="lt1"/>
                </a:solidFill>
              </a:defRPr>
            </a:lvl5pPr>
            <a:lvl6pPr marL="2743131" lvl="5" indent="-276218">
              <a:spcBef>
                <a:spcPts val="51"/>
              </a:spcBef>
              <a:spcAft>
                <a:spcPts val="0"/>
              </a:spcAft>
              <a:buClr>
                <a:schemeClr val="lt1"/>
              </a:buClr>
              <a:buSzPts val="750"/>
              <a:buChar char="•"/>
              <a:defRPr sz="751">
                <a:solidFill>
                  <a:schemeClr val="lt1"/>
                </a:solidFill>
              </a:defRPr>
            </a:lvl6pPr>
            <a:lvl7pPr marL="3200320" lvl="6" indent="-276218">
              <a:spcBef>
                <a:spcPts val="51"/>
              </a:spcBef>
              <a:spcAft>
                <a:spcPts val="0"/>
              </a:spcAft>
              <a:buClr>
                <a:schemeClr val="lt1"/>
              </a:buClr>
              <a:buSzPts val="750"/>
              <a:buChar char="•"/>
              <a:defRPr sz="751">
                <a:solidFill>
                  <a:schemeClr val="lt1"/>
                </a:solidFill>
              </a:defRPr>
            </a:lvl7pPr>
            <a:lvl8pPr marL="3657509" lvl="7" indent="-276218">
              <a:spcBef>
                <a:spcPts val="51"/>
              </a:spcBef>
              <a:spcAft>
                <a:spcPts val="0"/>
              </a:spcAft>
              <a:buClr>
                <a:schemeClr val="lt1"/>
              </a:buClr>
              <a:buSzPts val="750"/>
              <a:buChar char="•"/>
              <a:defRPr sz="751">
                <a:solidFill>
                  <a:schemeClr val="lt1"/>
                </a:solidFill>
              </a:defRPr>
            </a:lvl8pPr>
            <a:lvl9pPr marL="4114697" lvl="8" indent="-276218">
              <a:spcBef>
                <a:spcPts val="51"/>
              </a:spcBef>
              <a:spcAft>
                <a:spcPts val="51"/>
              </a:spcAft>
              <a:buClr>
                <a:schemeClr val="lt1"/>
              </a:buClr>
              <a:buSzPts val="750"/>
              <a:buChar char="•"/>
              <a:defRPr sz="751">
                <a:solidFill>
                  <a:schemeClr val="lt1"/>
                </a:solidFill>
              </a:defRPr>
            </a:lvl9pPr>
          </a:lstStyle>
          <a:p>
            <a:endParaRPr/>
          </a:p>
        </p:txBody>
      </p:sp>
      <p:cxnSp>
        <p:nvCxnSpPr>
          <p:cNvPr id="19" name="Google Shape;19;p2"/>
          <p:cNvCxnSpPr/>
          <p:nvPr/>
        </p:nvCxnSpPr>
        <p:spPr>
          <a:xfrm>
            <a:off x="114300" y="5029200"/>
            <a:ext cx="8915400" cy="0"/>
          </a:xfrm>
          <a:prstGeom prst="straightConnector1">
            <a:avLst/>
          </a:prstGeom>
          <a:noFill/>
          <a:ln w="635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Media Full Width" userDrawn="1">
  <p:cSld name="Title + Media Full Width">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342900"/>
            <a:ext cx="8520600" cy="7335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10"/>
          <p:cNvSpPr txBox="1">
            <a:spLocks noGrp="1"/>
          </p:cNvSpPr>
          <p:nvPr>
            <p:ph type="sldNum" idx="12"/>
          </p:nvPr>
        </p:nvSpPr>
        <p:spPr>
          <a:xfrm>
            <a:off x="8472451" y="4696100"/>
            <a:ext cx="548700" cy="3231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 name="Content Placeholder 8">
            <a:extLst>
              <a:ext uri="{FF2B5EF4-FFF2-40B4-BE49-F238E27FC236}">
                <a16:creationId xmlns:a16="http://schemas.microsoft.com/office/drawing/2014/main" id="{7B79BBE8-0AB6-FC47-4AFF-A1D9DBC07422}"/>
              </a:ext>
            </a:extLst>
          </p:cNvPr>
          <p:cNvSpPr>
            <a:spLocks noGrp="1"/>
          </p:cNvSpPr>
          <p:nvPr>
            <p:ph sz="quarter" idx="14"/>
          </p:nvPr>
        </p:nvSpPr>
        <p:spPr>
          <a:xfrm>
            <a:off x="311575" y="1071562"/>
            <a:ext cx="8520600" cy="3443288"/>
          </a:xfrm>
        </p:spPr>
        <p:txBody>
          <a:bodyPr/>
          <a:lstStyle>
            <a:lvl1pPr marL="139697" indent="0">
              <a:buNone/>
              <a:defRPr/>
            </a:lvl1pPr>
          </a:lstStyle>
          <a:p>
            <a:pPr lvl="0"/>
            <a:endParaRPr lang="en-T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32" b="0" i="0">
                <a:solidFill>
                  <a:schemeClr val="tx1"/>
                </a:solidFill>
                <a:latin typeface="Century Gothic" panose="020B0502020202020204" pitchFamily="34" charset="0"/>
                <a:cs typeface="Microsoft Sans Serif"/>
              </a:defRPr>
            </a:lvl1pPr>
          </a:lstStyle>
          <a:p>
            <a:endParaRPr/>
          </a:p>
        </p:txBody>
      </p:sp>
      <p:sp>
        <p:nvSpPr>
          <p:cNvPr id="3" name="Holder 3"/>
          <p:cNvSpPr>
            <a:spLocks noGrp="1"/>
          </p:cNvSpPr>
          <p:nvPr>
            <p:ph sz="half" idx="2"/>
          </p:nvPr>
        </p:nvSpPr>
        <p:spPr>
          <a:xfrm>
            <a:off x="457200" y="1183005"/>
            <a:ext cx="3977640" cy="247760"/>
          </a:xfrm>
          <a:prstGeom prst="rect">
            <a:avLst/>
          </a:prstGeom>
        </p:spPr>
        <p:txBody>
          <a:bodyPr wrap="square" lIns="0" tIns="0" rIns="0" bIns="0">
            <a:spAutoFit/>
          </a:bodyPr>
          <a:lstStyle>
            <a:lvl1pPr>
              <a:defRPr>
                <a:latin typeface="Century Gothic" panose="020B0502020202020204" pitchFamily="34" charset="0"/>
              </a:defRPr>
            </a:lvl1pPr>
          </a:lstStyle>
          <a:p>
            <a:endParaRPr/>
          </a:p>
        </p:txBody>
      </p:sp>
      <p:sp>
        <p:nvSpPr>
          <p:cNvPr id="4" name="Holder 4"/>
          <p:cNvSpPr>
            <a:spLocks noGrp="1"/>
          </p:cNvSpPr>
          <p:nvPr>
            <p:ph sz="half" idx="3"/>
          </p:nvPr>
        </p:nvSpPr>
        <p:spPr>
          <a:xfrm>
            <a:off x="4709160" y="1183005"/>
            <a:ext cx="3977640" cy="247760"/>
          </a:xfrm>
          <a:prstGeom prst="rect">
            <a:avLst/>
          </a:prstGeom>
        </p:spPr>
        <p:txBody>
          <a:bodyPr wrap="square" lIns="0" tIns="0" rIns="0" bIns="0">
            <a:spAutoFit/>
          </a:bodyPr>
          <a:lstStyle>
            <a:lvl1pPr>
              <a:defRPr>
                <a:latin typeface="Century Gothic" panose="020B0502020202020204" pitchFamily="34" charset="0"/>
              </a:defRPr>
            </a:lvl1pPr>
          </a:lstStyle>
          <a:p>
            <a:endParaRPr/>
          </a:p>
        </p:txBody>
      </p:sp>
      <p:sp>
        <p:nvSpPr>
          <p:cNvPr id="5" name="Holder 5"/>
          <p:cNvSpPr>
            <a:spLocks noGrp="1"/>
          </p:cNvSpPr>
          <p:nvPr>
            <p:ph type="ftr" sz="quarter" idx="5"/>
          </p:nvPr>
        </p:nvSpPr>
        <p:spPr>
          <a:xfrm>
            <a:off x="3108960" y="4783458"/>
            <a:ext cx="2926080" cy="188863"/>
          </a:xfrm>
        </p:spPr>
        <p:txBody>
          <a:bodyPr lIns="0" tIns="0" rIns="0" bIns="0"/>
          <a:lstStyle>
            <a:lvl1pPr algn="ctr">
              <a:defRPr>
                <a:solidFill>
                  <a:schemeClr val="tx1">
                    <a:tint val="75000"/>
                  </a:schemeClr>
                </a:solidFill>
                <a:latin typeface="Century Gothic" panose="020B0502020202020204" pitchFamily="34" charset="0"/>
              </a:defRPr>
            </a:lvl1pPr>
          </a:lstStyle>
          <a:p>
            <a:endParaRPr lang="en-US"/>
          </a:p>
        </p:txBody>
      </p:sp>
      <p:sp>
        <p:nvSpPr>
          <p:cNvPr id="6" name="Holder 6"/>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latin typeface="Century Gothic" panose="020B0502020202020204" pitchFamily="34" charset="0"/>
              </a:defRPr>
            </a:lvl1pPr>
          </a:lstStyle>
          <a:p>
            <a:endParaRPr lang="en-US"/>
          </a:p>
        </p:txBody>
      </p:sp>
      <p:sp>
        <p:nvSpPr>
          <p:cNvPr id="9" name="Holder 6">
            <a:extLst>
              <a:ext uri="{FF2B5EF4-FFF2-40B4-BE49-F238E27FC236}">
                <a16:creationId xmlns:a16="http://schemas.microsoft.com/office/drawing/2014/main" id="{0CF1508F-6337-495B-A8A9-83D6CBE8537C}"/>
              </a:ext>
            </a:extLst>
          </p:cNvPr>
          <p:cNvSpPr>
            <a:spLocks noGrp="1"/>
          </p:cNvSpPr>
          <p:nvPr>
            <p:ph type="sldNum" sz="quarter" idx="7"/>
          </p:nvPr>
        </p:nvSpPr>
        <p:spPr>
          <a:xfrm>
            <a:off x="7135093" y="4845021"/>
            <a:ext cx="1601585" cy="94513"/>
          </a:xfrm>
          <a:prstGeom prst="rect">
            <a:avLst/>
          </a:prstGeom>
        </p:spPr>
        <p:txBody>
          <a:bodyPr wrap="square" lIns="0" tIns="0" rIns="0" bIns="0">
            <a:spAutoFit/>
          </a:bodyPr>
          <a:lstStyle>
            <a:lvl1pPr algn="r">
              <a:defRPr sz="614" b="0" i="0">
                <a:solidFill>
                  <a:srgbClr val="273F67"/>
                </a:solidFill>
                <a:latin typeface="Century Gothic" panose="020B0502020202020204" pitchFamily="34" charset="0"/>
                <a:cs typeface="Poppins Light" panose="00000400000000000000" pitchFamily="2" charset="0"/>
              </a:defRPr>
            </a:lvl1pPr>
          </a:lstStyle>
          <a:p>
            <a:pPr marL="19484">
              <a:spcBef>
                <a:spcPts val="18"/>
              </a:spcBef>
            </a:pPr>
            <a:r>
              <a:rPr lang="en-GB" spc="-3"/>
              <a:t> </a:t>
            </a:r>
            <a:r>
              <a:rPr lang="en-GB" spc="-36">
                <a:cs typeface="Poppins" panose="00000500000000000000" pitchFamily="2" charset="0"/>
              </a:rPr>
              <a:t>Con</a:t>
            </a:r>
            <a:r>
              <a:rPr lang="en-GB" spc="15">
                <a:cs typeface="Poppins" panose="00000500000000000000" pitchFamily="2" charset="0"/>
              </a:rPr>
              <a:t>f</a:t>
            </a:r>
            <a:r>
              <a:rPr lang="en-GB" spc="8">
                <a:cs typeface="Poppins" panose="00000500000000000000" pitchFamily="2" charset="0"/>
              </a:rPr>
              <a:t>i</a:t>
            </a:r>
            <a:r>
              <a:rPr lang="en-GB">
                <a:cs typeface="Poppins" panose="00000500000000000000" pitchFamily="2" charset="0"/>
              </a:rPr>
              <a:t>d</a:t>
            </a:r>
            <a:r>
              <a:rPr lang="en-GB" spc="-18">
                <a:cs typeface="Poppins" panose="00000500000000000000" pitchFamily="2" charset="0"/>
              </a:rPr>
              <a:t>en</a:t>
            </a:r>
            <a:r>
              <a:rPr lang="en-GB" spc="15">
                <a:cs typeface="Poppins" panose="00000500000000000000" pitchFamily="2" charset="0"/>
              </a:rPr>
              <a:t>t</a:t>
            </a:r>
            <a:r>
              <a:rPr lang="en-GB" spc="8">
                <a:cs typeface="Poppins" panose="00000500000000000000" pitchFamily="2" charset="0"/>
              </a:rPr>
              <a:t>i</a:t>
            </a:r>
            <a:r>
              <a:rPr lang="en-GB" spc="-20">
                <a:cs typeface="Poppins" panose="00000500000000000000" pitchFamily="2" charset="0"/>
              </a:rPr>
              <a:t>al | </a:t>
            </a:r>
            <a:r>
              <a:rPr lang="en-GB">
                <a:cs typeface="Poppins" panose="00000500000000000000" pitchFamily="2" charset="0"/>
              </a:rPr>
              <a:t>Page </a:t>
            </a:r>
            <a:fld id="{81D60167-4931-47E6-BA6A-407CBD079E47}" type="slidenum">
              <a:rPr lang="en-GB" smtClean="0">
                <a:cs typeface="Poppins" panose="00000500000000000000" pitchFamily="2" charset="0"/>
              </a:rPr>
              <a:pPr marL="19484">
                <a:spcBef>
                  <a:spcPts val="18"/>
                </a:spcBef>
              </a:pPr>
              <a:t>‹#›</a:t>
            </a:fld>
            <a:endParaRPr lang="en-GB">
              <a:cs typeface="Poppins" panose="00000500000000000000" pitchFamily="2" charset="0"/>
            </a:endParaRPr>
          </a:p>
        </p:txBody>
      </p:sp>
    </p:spTree>
    <p:extLst>
      <p:ext uri="{BB962C8B-B14F-4D97-AF65-F5344CB8AC3E}">
        <p14:creationId xmlns:p14="http://schemas.microsoft.com/office/powerpoint/2010/main" val="284171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 Light">
  <p:cSld name="Section header - Light">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5004" b="4995"/>
          <a:stretch/>
        </p:blipFill>
        <p:spPr>
          <a:xfrm>
            <a:off x="1" y="0"/>
            <a:ext cx="9144003" cy="5143501"/>
          </a:xfrm>
          <a:prstGeom prst="rect">
            <a:avLst/>
          </a:prstGeom>
          <a:noFill/>
          <a:ln>
            <a:noFill/>
          </a:ln>
        </p:spPr>
      </p:pic>
      <p:sp>
        <p:nvSpPr>
          <p:cNvPr id="30" name="Google Shape;30;p4"/>
          <p:cNvSpPr txBox="1">
            <a:spLocks noGrp="1"/>
          </p:cNvSpPr>
          <p:nvPr>
            <p:ph type="title"/>
          </p:nvPr>
        </p:nvSpPr>
        <p:spPr>
          <a:xfrm>
            <a:off x="311700" y="1705200"/>
            <a:ext cx="8520600" cy="17334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3"/>
              </a:buClr>
              <a:buSzPts val="3600"/>
              <a:buNone/>
              <a:defRPr sz="3600">
                <a:solidFill>
                  <a:schemeClr val="bg2"/>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31" name="Google Shape;31;p4"/>
          <p:cNvSpPr txBox="1">
            <a:spLocks noGrp="1"/>
          </p:cNvSpPr>
          <p:nvPr>
            <p:ph type="sldNum" idx="12"/>
          </p:nvPr>
        </p:nvSpPr>
        <p:spPr>
          <a:xfrm>
            <a:off x="8472451" y="4696100"/>
            <a:ext cx="548700" cy="3231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2" name="Google Shape;32;p4"/>
          <p:cNvSpPr txBox="1">
            <a:spLocks noGrp="1"/>
          </p:cNvSpPr>
          <p:nvPr>
            <p:ph type="body" idx="1"/>
          </p:nvPr>
        </p:nvSpPr>
        <p:spPr>
          <a:xfrm>
            <a:off x="311751" y="2992650"/>
            <a:ext cx="8520600" cy="972900"/>
          </a:xfrm>
          <a:prstGeom prst="rect">
            <a:avLst/>
          </a:prstGeom>
        </p:spPr>
        <p:txBody>
          <a:bodyPr spcFirstLastPara="1" wrap="square" lIns="91425" tIns="91425" rIns="91425" bIns="91425" anchor="t" anchorCtr="0">
            <a:normAutofit/>
          </a:bodyPr>
          <a:lstStyle>
            <a:lvl1pPr marL="6351" lvl="0" indent="0" rtl="0">
              <a:spcBef>
                <a:spcPts val="0"/>
              </a:spcBef>
              <a:spcAft>
                <a:spcPts val="0"/>
              </a:spcAft>
              <a:buSzPts val="1400"/>
              <a:buNone/>
              <a:tabLst/>
              <a:defRPr/>
            </a:lvl1pPr>
            <a:lvl2pPr marL="914377" lvl="1" indent="-317492" rtl="0">
              <a:spcBef>
                <a:spcPts val="1000"/>
              </a:spcBef>
              <a:spcAft>
                <a:spcPts val="0"/>
              </a:spcAft>
              <a:buSzPts val="1400"/>
              <a:buChar char="•"/>
              <a:defRPr/>
            </a:lvl2pPr>
            <a:lvl3pPr marL="1371566" lvl="2" indent="-317492" rtl="0">
              <a:spcBef>
                <a:spcPts val="1000"/>
              </a:spcBef>
              <a:spcAft>
                <a:spcPts val="0"/>
              </a:spcAft>
              <a:buSzPts val="1400"/>
              <a:buChar char="•"/>
              <a:defRPr/>
            </a:lvl3pPr>
            <a:lvl4pPr marL="1828754" lvl="3" indent="-317492" rtl="0">
              <a:spcBef>
                <a:spcPts val="1000"/>
              </a:spcBef>
              <a:spcAft>
                <a:spcPts val="0"/>
              </a:spcAft>
              <a:buSzPts val="1400"/>
              <a:buChar char="•"/>
              <a:defRPr/>
            </a:lvl4pPr>
            <a:lvl5pPr marL="2285943" lvl="4" indent="-317492" rtl="0">
              <a:spcBef>
                <a:spcPts val="1000"/>
              </a:spcBef>
              <a:spcAft>
                <a:spcPts val="0"/>
              </a:spcAft>
              <a:buSzPts val="1400"/>
              <a:buChar char="•"/>
              <a:defRPr/>
            </a:lvl5pPr>
            <a:lvl6pPr marL="2743131" lvl="5" indent="-317492" rtl="0">
              <a:spcBef>
                <a:spcPts val="1000"/>
              </a:spcBef>
              <a:spcAft>
                <a:spcPts val="0"/>
              </a:spcAft>
              <a:buSzPts val="1400"/>
              <a:buChar char="•"/>
              <a:defRPr/>
            </a:lvl6pPr>
            <a:lvl7pPr marL="3200320" lvl="6" indent="-317492" rtl="0">
              <a:spcBef>
                <a:spcPts val="1000"/>
              </a:spcBef>
              <a:spcAft>
                <a:spcPts val="0"/>
              </a:spcAft>
              <a:buSzPts val="1400"/>
              <a:buChar char="•"/>
              <a:defRPr/>
            </a:lvl7pPr>
            <a:lvl8pPr marL="3657509" lvl="7" indent="-317492" rtl="0">
              <a:spcBef>
                <a:spcPts val="1000"/>
              </a:spcBef>
              <a:spcAft>
                <a:spcPts val="0"/>
              </a:spcAft>
              <a:buSzPts val="1400"/>
              <a:buChar char="•"/>
              <a:defRPr/>
            </a:lvl8pPr>
            <a:lvl9pPr marL="4114697" lvl="8" indent="-317492" rtl="0">
              <a:spcBef>
                <a:spcPts val="1000"/>
              </a:spcBef>
              <a:spcAft>
                <a:spcPts val="1000"/>
              </a:spcAft>
              <a:buSzPts val="1400"/>
              <a:buChar char="•"/>
              <a:defRPr/>
            </a:lvl9pPr>
          </a:lstStyle>
          <a:p>
            <a:endParaRPr/>
          </a:p>
        </p:txBody>
      </p:sp>
      <p:pic>
        <p:nvPicPr>
          <p:cNvPr id="5" name="Picture 4">
            <a:extLst>
              <a:ext uri="{FF2B5EF4-FFF2-40B4-BE49-F238E27FC236}">
                <a16:creationId xmlns:a16="http://schemas.microsoft.com/office/drawing/2014/main" id="{49E42AC6-F62E-FAB1-615A-E44F886B5D9A}"/>
              </a:ext>
            </a:extLst>
          </p:cNvPr>
          <p:cNvPicPr>
            <a:picLocks noChangeAspect="1"/>
          </p:cNvPicPr>
          <p:nvPr userDrawn="1"/>
        </p:nvPicPr>
        <p:blipFill>
          <a:blip r:embed="rId3"/>
          <a:stretch>
            <a:fillRect/>
          </a:stretch>
        </p:blipFill>
        <p:spPr>
          <a:xfrm>
            <a:off x="8022948" y="283603"/>
            <a:ext cx="998203" cy="188849"/>
          </a:xfrm>
          <a:prstGeom prst="rect">
            <a:avLst/>
          </a:prstGeom>
        </p:spPr>
      </p:pic>
      <p:cxnSp>
        <p:nvCxnSpPr>
          <p:cNvPr id="8" name="Google Shape;25;p3">
            <a:extLst>
              <a:ext uri="{FF2B5EF4-FFF2-40B4-BE49-F238E27FC236}">
                <a16:creationId xmlns:a16="http://schemas.microsoft.com/office/drawing/2014/main" id="{5F4D6E9B-CC18-8144-2EED-407D3969F10E}"/>
              </a:ext>
            </a:extLst>
          </p:cNvPr>
          <p:cNvCxnSpPr/>
          <p:nvPr userDrawn="1"/>
        </p:nvCxnSpPr>
        <p:spPr>
          <a:xfrm>
            <a:off x="114300" y="5029200"/>
            <a:ext cx="8915400" cy="0"/>
          </a:xfrm>
          <a:prstGeom prst="straightConnector1">
            <a:avLst/>
          </a:prstGeom>
          <a:noFill/>
          <a:ln w="6350" cap="flat" cmpd="sng">
            <a:solidFill>
              <a:schemeClr val="accent1"/>
            </a:solidFill>
            <a:prstDash val="solid"/>
            <a:round/>
            <a:headEnd type="none" w="med" len="med"/>
            <a:tailEnd type="none" w="med" len="med"/>
          </a:ln>
        </p:spPr>
      </p:cxnSp>
      <p:cxnSp>
        <p:nvCxnSpPr>
          <p:cNvPr id="9" name="Google Shape;27;p3">
            <a:extLst>
              <a:ext uri="{FF2B5EF4-FFF2-40B4-BE49-F238E27FC236}">
                <a16:creationId xmlns:a16="http://schemas.microsoft.com/office/drawing/2014/main" id="{E5E6DBDD-DB0C-0DF2-E42F-B3FFB8A8E2E4}"/>
              </a:ext>
            </a:extLst>
          </p:cNvPr>
          <p:cNvCxnSpPr/>
          <p:nvPr userDrawn="1"/>
        </p:nvCxnSpPr>
        <p:spPr>
          <a:xfrm>
            <a:off x="114300" y="114300"/>
            <a:ext cx="8915400" cy="0"/>
          </a:xfrm>
          <a:prstGeom prst="straightConnector1">
            <a:avLst/>
          </a:prstGeom>
          <a:noFill/>
          <a:ln w="63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3679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Left - Media Right" userDrawn="1">
  <p:cSld name="Text Left - Media Right">
    <p:spTree>
      <p:nvGrpSpPr>
        <p:cNvPr id="1" name="Shape 45"/>
        <p:cNvGrpSpPr/>
        <p:nvPr/>
      </p:nvGrpSpPr>
      <p:grpSpPr>
        <a:xfrm>
          <a:off x="0" y="0"/>
          <a:ext cx="0" cy="0"/>
          <a:chOff x="0" y="0"/>
          <a:chExt cx="0" cy="0"/>
        </a:xfrm>
      </p:grpSpPr>
      <p:sp>
        <p:nvSpPr>
          <p:cNvPr id="46" name="Google Shape;46;p7"/>
          <p:cNvSpPr txBox="1">
            <a:spLocks noGrp="1"/>
          </p:cNvSpPr>
          <p:nvPr>
            <p:ph type="sldNum" idx="12"/>
          </p:nvPr>
        </p:nvSpPr>
        <p:spPr>
          <a:xfrm>
            <a:off x="8472451" y="4696100"/>
            <a:ext cx="548700" cy="3231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7" name="Google Shape;47;p7"/>
          <p:cNvSpPr txBox="1">
            <a:spLocks noGrp="1"/>
          </p:cNvSpPr>
          <p:nvPr>
            <p:ph type="title"/>
          </p:nvPr>
        </p:nvSpPr>
        <p:spPr>
          <a:xfrm>
            <a:off x="311702" y="342900"/>
            <a:ext cx="4130100" cy="7335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body" idx="1"/>
          </p:nvPr>
        </p:nvSpPr>
        <p:spPr>
          <a:xfrm>
            <a:off x="311702" y="1071850"/>
            <a:ext cx="4130100" cy="3443100"/>
          </a:xfrm>
          <a:prstGeom prst="rect">
            <a:avLst/>
          </a:prstGeom>
        </p:spPr>
        <p:txBody>
          <a:bodyPr spcFirstLastPara="1" wrap="square" lIns="91425" tIns="91425" rIns="91425" bIns="91425" anchor="t" anchorCtr="0">
            <a:normAutofit/>
          </a:bodyPr>
          <a:lstStyle>
            <a:lvl1pPr marL="6351" lvl="0" indent="0" rtl="0">
              <a:spcBef>
                <a:spcPts val="0"/>
              </a:spcBef>
              <a:spcAft>
                <a:spcPts val="0"/>
              </a:spcAft>
              <a:buSzPts val="1400"/>
              <a:buNone/>
              <a:tabLst/>
              <a:defRPr/>
            </a:lvl1pPr>
            <a:lvl2pPr marL="914377" lvl="1" indent="-317492" rtl="0">
              <a:spcBef>
                <a:spcPts val="1000"/>
              </a:spcBef>
              <a:spcAft>
                <a:spcPts val="0"/>
              </a:spcAft>
              <a:buSzPts val="1400"/>
              <a:buChar char="•"/>
              <a:defRPr/>
            </a:lvl2pPr>
            <a:lvl3pPr marL="1371566" lvl="2" indent="-317492" rtl="0">
              <a:spcBef>
                <a:spcPts val="1000"/>
              </a:spcBef>
              <a:spcAft>
                <a:spcPts val="0"/>
              </a:spcAft>
              <a:buSzPts val="1400"/>
              <a:buChar char="•"/>
              <a:defRPr/>
            </a:lvl3pPr>
            <a:lvl4pPr marL="1828754" lvl="3" indent="-317492" rtl="0">
              <a:spcBef>
                <a:spcPts val="1000"/>
              </a:spcBef>
              <a:spcAft>
                <a:spcPts val="0"/>
              </a:spcAft>
              <a:buSzPts val="1400"/>
              <a:buChar char="•"/>
              <a:defRPr/>
            </a:lvl4pPr>
            <a:lvl5pPr marL="2285943" lvl="4" indent="-317492" rtl="0">
              <a:spcBef>
                <a:spcPts val="1000"/>
              </a:spcBef>
              <a:spcAft>
                <a:spcPts val="0"/>
              </a:spcAft>
              <a:buSzPts val="1400"/>
              <a:buChar char="•"/>
              <a:defRPr/>
            </a:lvl5pPr>
            <a:lvl6pPr marL="2743131" lvl="5" indent="-317492" rtl="0">
              <a:spcBef>
                <a:spcPts val="1000"/>
              </a:spcBef>
              <a:spcAft>
                <a:spcPts val="0"/>
              </a:spcAft>
              <a:buSzPts val="1400"/>
              <a:buChar char="•"/>
              <a:defRPr/>
            </a:lvl6pPr>
            <a:lvl7pPr marL="3200320" lvl="6" indent="-317492" rtl="0">
              <a:spcBef>
                <a:spcPts val="1000"/>
              </a:spcBef>
              <a:spcAft>
                <a:spcPts val="0"/>
              </a:spcAft>
              <a:buSzPts val="1400"/>
              <a:buChar char="•"/>
              <a:defRPr/>
            </a:lvl7pPr>
            <a:lvl8pPr marL="3657509" lvl="7" indent="-317492" rtl="0">
              <a:spcBef>
                <a:spcPts val="1000"/>
              </a:spcBef>
              <a:spcAft>
                <a:spcPts val="0"/>
              </a:spcAft>
              <a:buSzPts val="1400"/>
              <a:buChar char="•"/>
              <a:defRPr/>
            </a:lvl8pPr>
            <a:lvl9pPr marL="4114697" lvl="8" indent="-317492" rtl="0">
              <a:spcBef>
                <a:spcPts val="1000"/>
              </a:spcBef>
              <a:spcAft>
                <a:spcPts val="1000"/>
              </a:spcAft>
              <a:buSzPts val="1400"/>
              <a:buChar char="•"/>
              <a:defRPr/>
            </a:lvl9pPr>
          </a:lstStyle>
          <a:p>
            <a:endParaRPr/>
          </a:p>
        </p:txBody>
      </p:sp>
      <p:sp>
        <p:nvSpPr>
          <p:cNvPr id="9" name="Content Placeholder 8">
            <a:extLst>
              <a:ext uri="{FF2B5EF4-FFF2-40B4-BE49-F238E27FC236}">
                <a16:creationId xmlns:a16="http://schemas.microsoft.com/office/drawing/2014/main" id="{6DB77149-5CAA-8BA8-E28D-AB701BE832BD}"/>
              </a:ext>
            </a:extLst>
          </p:cNvPr>
          <p:cNvSpPr>
            <a:spLocks noGrp="1"/>
          </p:cNvSpPr>
          <p:nvPr>
            <p:ph sz="quarter" idx="13"/>
          </p:nvPr>
        </p:nvSpPr>
        <p:spPr>
          <a:xfrm>
            <a:off x="4702177" y="342900"/>
            <a:ext cx="4130675" cy="4171950"/>
          </a:xfrm>
        </p:spPr>
        <p:txBody>
          <a:bodyPr/>
          <a:lstStyle>
            <a:lvl1pPr marL="139697" indent="0">
              <a:buNone/>
              <a:defRPr/>
            </a:lvl1pPr>
          </a:lstStyle>
          <a:p>
            <a:pPr lvl="0"/>
            <a:endParaRPr lang="en-TH"/>
          </a:p>
        </p:txBody>
      </p:sp>
    </p:spTree>
    <p:extLst>
      <p:ext uri="{BB962C8B-B14F-4D97-AF65-F5344CB8AC3E}">
        <p14:creationId xmlns:p14="http://schemas.microsoft.com/office/powerpoint/2010/main" val="251091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1 Column" type="tx">
  <p:cSld name="Text 1 Column">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311700" y="3429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a:lvl1pPr>
            <a:lvl2pPr lvl="1">
              <a:spcBef>
                <a:spcPts val="0"/>
              </a:spcBef>
              <a:spcAft>
                <a:spcPts val="0"/>
              </a:spcAft>
              <a:buSzPts val="2400"/>
              <a:buFont typeface="Playfair Display"/>
              <a:buNone/>
              <a:defRPr sz="2400">
                <a:latin typeface="Playfair Display"/>
                <a:ea typeface="Playfair Display"/>
                <a:cs typeface="Playfair Display"/>
                <a:sym typeface="Playfair Display"/>
              </a:defRPr>
            </a:lvl2pPr>
            <a:lvl3pPr lvl="2">
              <a:spcBef>
                <a:spcPts val="0"/>
              </a:spcBef>
              <a:spcAft>
                <a:spcPts val="0"/>
              </a:spcAft>
              <a:buSzPts val="2400"/>
              <a:buFont typeface="Playfair Display"/>
              <a:buNone/>
              <a:defRPr sz="2400">
                <a:latin typeface="Playfair Display"/>
                <a:ea typeface="Playfair Display"/>
                <a:cs typeface="Playfair Display"/>
                <a:sym typeface="Playfair Display"/>
              </a:defRPr>
            </a:lvl3pPr>
            <a:lvl4pPr lvl="3">
              <a:spcBef>
                <a:spcPts val="0"/>
              </a:spcBef>
              <a:spcAft>
                <a:spcPts val="0"/>
              </a:spcAft>
              <a:buSzPts val="2400"/>
              <a:buFont typeface="Playfair Display"/>
              <a:buNone/>
              <a:defRPr sz="2400">
                <a:latin typeface="Playfair Display"/>
                <a:ea typeface="Playfair Display"/>
                <a:cs typeface="Playfair Display"/>
                <a:sym typeface="Playfair Display"/>
              </a:defRPr>
            </a:lvl4pPr>
            <a:lvl5pPr lvl="4">
              <a:spcBef>
                <a:spcPts val="0"/>
              </a:spcBef>
              <a:spcAft>
                <a:spcPts val="0"/>
              </a:spcAft>
              <a:buSzPts val="2400"/>
              <a:buFont typeface="Playfair Display"/>
              <a:buNone/>
              <a:defRPr sz="2400">
                <a:latin typeface="Playfair Display"/>
                <a:ea typeface="Playfair Display"/>
                <a:cs typeface="Playfair Display"/>
                <a:sym typeface="Playfair Display"/>
              </a:defRPr>
            </a:lvl5pPr>
            <a:lvl6pPr lvl="5">
              <a:spcBef>
                <a:spcPts val="0"/>
              </a:spcBef>
              <a:spcAft>
                <a:spcPts val="0"/>
              </a:spcAft>
              <a:buSzPts val="2400"/>
              <a:buFont typeface="Playfair Display"/>
              <a:buNone/>
              <a:defRPr sz="2400">
                <a:latin typeface="Playfair Display"/>
                <a:ea typeface="Playfair Display"/>
                <a:cs typeface="Playfair Display"/>
                <a:sym typeface="Playfair Display"/>
              </a:defRPr>
            </a:lvl6pPr>
            <a:lvl7pPr lvl="6">
              <a:spcBef>
                <a:spcPts val="0"/>
              </a:spcBef>
              <a:spcAft>
                <a:spcPts val="0"/>
              </a:spcAft>
              <a:buSzPts val="2400"/>
              <a:buFont typeface="Playfair Display"/>
              <a:buNone/>
              <a:defRPr sz="2400">
                <a:latin typeface="Playfair Display"/>
                <a:ea typeface="Playfair Display"/>
                <a:cs typeface="Playfair Display"/>
                <a:sym typeface="Playfair Display"/>
              </a:defRPr>
            </a:lvl7pPr>
            <a:lvl8pPr lvl="7">
              <a:spcBef>
                <a:spcPts val="0"/>
              </a:spcBef>
              <a:spcAft>
                <a:spcPts val="0"/>
              </a:spcAft>
              <a:buSzPts val="2400"/>
              <a:buFont typeface="Playfair Display"/>
              <a:buNone/>
              <a:defRPr sz="2400">
                <a:latin typeface="Playfair Display"/>
                <a:ea typeface="Playfair Display"/>
                <a:cs typeface="Playfair Display"/>
                <a:sym typeface="Playfair Display"/>
              </a:defRPr>
            </a:lvl8pPr>
            <a:lvl9pPr lvl="8">
              <a:spcBef>
                <a:spcPts val="0"/>
              </a:spcBef>
              <a:spcAft>
                <a:spcPts val="0"/>
              </a:spcAft>
              <a:buSzPts val="2400"/>
              <a:buFont typeface="Playfair Display"/>
              <a:buNone/>
              <a:defRPr sz="2400">
                <a:latin typeface="Playfair Display"/>
                <a:ea typeface="Playfair Display"/>
                <a:cs typeface="Playfair Display"/>
                <a:sym typeface="Playfair Display"/>
              </a:defRPr>
            </a:lvl9pPr>
          </a:lstStyle>
          <a:p>
            <a:endParaRPr/>
          </a:p>
        </p:txBody>
      </p:sp>
      <p:sp>
        <p:nvSpPr>
          <p:cNvPr id="38" name="Google Shape;38;p5"/>
          <p:cNvSpPr txBox="1">
            <a:spLocks noGrp="1"/>
          </p:cNvSpPr>
          <p:nvPr>
            <p:ph type="body" idx="1"/>
          </p:nvPr>
        </p:nvSpPr>
        <p:spPr>
          <a:xfrm>
            <a:off x="311700" y="1071850"/>
            <a:ext cx="6516000" cy="3443100"/>
          </a:xfrm>
          <a:prstGeom prst="rect">
            <a:avLst/>
          </a:prstGeom>
        </p:spPr>
        <p:txBody>
          <a:bodyPr spcFirstLastPara="1" wrap="square" lIns="91425" tIns="91425" rIns="91425" bIns="91425" anchor="t" anchorCtr="0">
            <a:normAutofit/>
          </a:bodyPr>
          <a:lstStyle>
            <a:lvl1pPr marL="6351" lvl="0" indent="0">
              <a:spcBef>
                <a:spcPts val="0"/>
              </a:spcBef>
              <a:spcAft>
                <a:spcPts val="0"/>
              </a:spcAft>
              <a:buClr>
                <a:schemeClr val="accent1"/>
              </a:buClr>
              <a:buSzPts val="1400"/>
              <a:buNone/>
              <a:tabLst/>
              <a:defRPr/>
            </a:lvl1pPr>
            <a:lvl2pPr marL="914377" lvl="1" indent="-317492">
              <a:spcBef>
                <a:spcPts val="1000"/>
              </a:spcBef>
              <a:spcAft>
                <a:spcPts val="0"/>
              </a:spcAft>
              <a:buClr>
                <a:schemeClr val="accent1"/>
              </a:buClr>
              <a:buSzPts val="1400"/>
              <a:buChar char="•"/>
              <a:defRPr/>
            </a:lvl2pPr>
            <a:lvl3pPr marL="1371566" lvl="2" indent="-317492">
              <a:spcBef>
                <a:spcPts val="1000"/>
              </a:spcBef>
              <a:spcAft>
                <a:spcPts val="0"/>
              </a:spcAft>
              <a:buClr>
                <a:schemeClr val="accent1"/>
              </a:buClr>
              <a:buSzPts val="1400"/>
              <a:buChar char="•"/>
              <a:defRPr/>
            </a:lvl3pPr>
            <a:lvl4pPr marL="1828754" lvl="3" indent="-317492">
              <a:spcBef>
                <a:spcPts val="1000"/>
              </a:spcBef>
              <a:spcAft>
                <a:spcPts val="0"/>
              </a:spcAft>
              <a:buClr>
                <a:schemeClr val="accent1"/>
              </a:buClr>
              <a:buSzPts val="1400"/>
              <a:buChar char="•"/>
              <a:defRPr/>
            </a:lvl4pPr>
            <a:lvl5pPr marL="2285943" lvl="4" indent="-317492">
              <a:spcBef>
                <a:spcPts val="1000"/>
              </a:spcBef>
              <a:spcAft>
                <a:spcPts val="0"/>
              </a:spcAft>
              <a:buClr>
                <a:schemeClr val="accent1"/>
              </a:buClr>
              <a:buSzPts val="1400"/>
              <a:buChar char="•"/>
              <a:defRPr/>
            </a:lvl5pPr>
            <a:lvl6pPr marL="2743131" lvl="5" indent="-317492">
              <a:spcBef>
                <a:spcPts val="1000"/>
              </a:spcBef>
              <a:spcAft>
                <a:spcPts val="0"/>
              </a:spcAft>
              <a:buClr>
                <a:schemeClr val="accent1"/>
              </a:buClr>
              <a:buSzPts val="1400"/>
              <a:buChar char="•"/>
              <a:defRPr/>
            </a:lvl6pPr>
            <a:lvl7pPr marL="3200320" lvl="6" indent="-317492">
              <a:spcBef>
                <a:spcPts val="1000"/>
              </a:spcBef>
              <a:spcAft>
                <a:spcPts val="0"/>
              </a:spcAft>
              <a:buSzPts val="1400"/>
              <a:buChar char="•"/>
              <a:defRPr/>
            </a:lvl7pPr>
            <a:lvl8pPr marL="3657509" lvl="7" indent="-317492">
              <a:spcBef>
                <a:spcPts val="1000"/>
              </a:spcBef>
              <a:spcAft>
                <a:spcPts val="0"/>
              </a:spcAft>
              <a:buSzPts val="1400"/>
              <a:buChar char="•"/>
              <a:defRPr/>
            </a:lvl8pPr>
            <a:lvl9pPr marL="4114697" lvl="8" indent="-317492">
              <a:spcBef>
                <a:spcPts val="1000"/>
              </a:spcBef>
              <a:spcAft>
                <a:spcPts val="1000"/>
              </a:spcAft>
              <a:buSzPts val="1400"/>
              <a:buChar char="•"/>
              <a:defRPr/>
            </a:lvl9pPr>
          </a:lstStyle>
          <a:p>
            <a:endParaRPr/>
          </a:p>
        </p:txBody>
      </p:sp>
      <p:sp>
        <p:nvSpPr>
          <p:cNvPr id="39" name="Google Shape;39;p5"/>
          <p:cNvSpPr txBox="1">
            <a:spLocks noGrp="1"/>
          </p:cNvSpPr>
          <p:nvPr>
            <p:ph type="sldNum" idx="12"/>
          </p:nvPr>
        </p:nvSpPr>
        <p:spPr>
          <a:xfrm>
            <a:off x="8472451" y="4696100"/>
            <a:ext cx="548700" cy="323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157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397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9"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7" name="Holder 6">
            <a:extLst>
              <a:ext uri="{FF2B5EF4-FFF2-40B4-BE49-F238E27FC236}">
                <a16:creationId xmlns:a16="http://schemas.microsoft.com/office/drawing/2014/main" id="{67678022-2A6D-4346-A96B-E5C78729F4C8}"/>
              </a:ext>
            </a:extLst>
          </p:cNvPr>
          <p:cNvSpPr>
            <a:spLocks noGrp="1"/>
          </p:cNvSpPr>
          <p:nvPr>
            <p:ph type="sldNum" sz="quarter" idx="7"/>
          </p:nvPr>
        </p:nvSpPr>
        <p:spPr>
          <a:xfrm>
            <a:off x="7135091" y="4826190"/>
            <a:ext cx="1601585" cy="125868"/>
          </a:xfrm>
          <a:prstGeom prst="rect">
            <a:avLst/>
          </a:prstGeom>
        </p:spPr>
        <p:txBody>
          <a:bodyPr wrap="square" lIns="0" tIns="0" rIns="0" bIns="0">
            <a:spAutoFit/>
          </a:bodyPr>
          <a:lstStyle>
            <a:lvl1pPr algn="r">
              <a:defRPr sz="818" b="0" i="0">
                <a:solidFill>
                  <a:srgbClr val="273F67"/>
                </a:solidFill>
                <a:latin typeface="Poppins Light" panose="00000400000000000000" pitchFamily="2" charset="0"/>
                <a:cs typeface="Poppins Light" panose="00000400000000000000" pitchFamily="2" charset="0"/>
              </a:defRPr>
            </a:lvl1pPr>
          </a:lstStyle>
          <a:p>
            <a:pPr marL="25977">
              <a:spcBef>
                <a:spcPts val="24"/>
              </a:spcBef>
            </a:pPr>
            <a:r>
              <a:rPr lang="en-GB" spc="-3"/>
              <a:t> </a:t>
            </a:r>
            <a:r>
              <a:rPr lang="en-GB" spc="-48">
                <a:latin typeface="Poppins" panose="00000500000000000000" pitchFamily="2" charset="0"/>
                <a:cs typeface="Poppins" panose="00000500000000000000" pitchFamily="2" charset="0"/>
              </a:rPr>
              <a:t>Con</a:t>
            </a:r>
            <a:r>
              <a:rPr lang="en-GB" spc="20">
                <a:latin typeface="Poppins" panose="00000500000000000000" pitchFamily="2" charset="0"/>
                <a:cs typeface="Poppins" panose="00000500000000000000" pitchFamily="2" charset="0"/>
              </a:rPr>
              <a:t>f</a:t>
            </a:r>
            <a:r>
              <a:rPr lang="en-GB" spc="10">
                <a:latin typeface="Poppins" panose="00000500000000000000" pitchFamily="2" charset="0"/>
                <a:cs typeface="Poppins" panose="00000500000000000000" pitchFamily="2" charset="0"/>
              </a:rPr>
              <a:t>i</a:t>
            </a:r>
            <a:r>
              <a:rPr lang="en-GB">
                <a:latin typeface="Poppins" panose="00000500000000000000" pitchFamily="2" charset="0"/>
                <a:cs typeface="Poppins" panose="00000500000000000000" pitchFamily="2" charset="0"/>
              </a:rPr>
              <a:t>d</a:t>
            </a:r>
            <a:r>
              <a:rPr lang="en-GB" spc="-24">
                <a:latin typeface="Poppins" panose="00000500000000000000" pitchFamily="2" charset="0"/>
                <a:cs typeface="Poppins" panose="00000500000000000000" pitchFamily="2" charset="0"/>
              </a:rPr>
              <a:t>en</a:t>
            </a:r>
            <a:r>
              <a:rPr lang="en-GB" spc="20">
                <a:latin typeface="Poppins" panose="00000500000000000000" pitchFamily="2" charset="0"/>
                <a:cs typeface="Poppins" panose="00000500000000000000" pitchFamily="2" charset="0"/>
              </a:rPr>
              <a:t>t</a:t>
            </a:r>
            <a:r>
              <a:rPr lang="en-GB" spc="10">
                <a:latin typeface="Poppins" panose="00000500000000000000" pitchFamily="2" charset="0"/>
                <a:cs typeface="Poppins" panose="00000500000000000000" pitchFamily="2" charset="0"/>
              </a:rPr>
              <a:t>i</a:t>
            </a:r>
            <a:r>
              <a:rPr lang="en-GB" spc="-27">
                <a:latin typeface="Poppins" panose="00000500000000000000" pitchFamily="2" charset="0"/>
                <a:cs typeface="Poppins" panose="00000500000000000000" pitchFamily="2" charset="0"/>
              </a:rPr>
              <a:t>al | </a:t>
            </a:r>
            <a:r>
              <a:rPr lang="en-GB">
                <a:latin typeface="Poppins" panose="00000500000000000000" pitchFamily="2" charset="0"/>
                <a:cs typeface="Poppins" panose="00000500000000000000" pitchFamily="2" charset="0"/>
              </a:rPr>
              <a:t>Page </a:t>
            </a:r>
            <a:fld id="{81D60167-4931-47E6-BA6A-407CBD079E47}" type="slidenum">
              <a:rPr lang="en-GB" smtClean="0">
                <a:latin typeface="Poppins" panose="00000500000000000000" pitchFamily="2" charset="0"/>
                <a:cs typeface="Poppins" panose="00000500000000000000" pitchFamily="2" charset="0"/>
              </a:rPr>
              <a:pPr marL="25977">
                <a:spcBef>
                  <a:spcPts val="24"/>
                </a:spcBef>
              </a:p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6667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311700" y="342900"/>
            <a:ext cx="8520600" cy="7335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7" name="Google Shape;57;p9"/>
          <p:cNvSpPr txBox="1">
            <a:spLocks noGrp="1"/>
          </p:cNvSpPr>
          <p:nvPr>
            <p:ph type="sldNum" idx="12"/>
          </p:nvPr>
        </p:nvSpPr>
        <p:spPr>
          <a:xfrm>
            <a:off x="8472451" y="4696100"/>
            <a:ext cx="548700" cy="323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5058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4290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400"/>
              <a:buFont typeface="Taviraj"/>
              <a:buNone/>
              <a:defRPr sz="2400">
                <a:solidFill>
                  <a:schemeClr val="dk2"/>
                </a:solidFill>
                <a:latin typeface="Taviraj"/>
                <a:ea typeface="Taviraj"/>
                <a:cs typeface="Taviraj"/>
                <a:sym typeface="Taviraj"/>
              </a:defRPr>
            </a:lvl1pPr>
            <a:lvl2pPr lvl="1">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2pPr>
            <a:lvl3pPr lvl="2">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3pPr>
            <a:lvl4pPr lvl="3">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4pPr>
            <a:lvl5pPr lvl="4">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5pPr>
            <a:lvl6pPr lvl="5">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6pPr>
            <a:lvl7pPr lvl="6">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7pPr>
            <a:lvl8pPr lvl="7">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8pPr>
            <a:lvl9pPr lvl="8">
              <a:spcBef>
                <a:spcPts val="0"/>
              </a:spcBef>
              <a:spcAft>
                <a:spcPts val="0"/>
              </a:spcAft>
              <a:buClr>
                <a:schemeClr val="dk2"/>
              </a:buClr>
              <a:buSzPts val="3000"/>
              <a:buFont typeface="Georgia"/>
              <a:buNone/>
              <a:defRPr sz="3000" b="1">
                <a:solidFill>
                  <a:schemeClr val="dk2"/>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071850"/>
            <a:ext cx="8520600" cy="34431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1pPr>
            <a:lvl2pPr marL="914400" lvl="1"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2pPr>
            <a:lvl3pPr marL="1371600" lvl="2"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3pPr>
            <a:lvl4pPr marL="1828800" lvl="3"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4pPr>
            <a:lvl5pPr marL="2286000" lvl="4"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5pPr>
            <a:lvl6pPr marL="2743200" lvl="5"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6pPr>
            <a:lvl7pPr marL="3200400" lvl="6"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7pPr>
            <a:lvl8pPr marL="3657600" lvl="7" indent="-317500">
              <a:lnSpc>
                <a:spcPct val="115000"/>
              </a:lnSpc>
              <a:spcBef>
                <a:spcPts val="1000"/>
              </a:spcBef>
              <a:spcAft>
                <a:spcPts val="0"/>
              </a:spcAft>
              <a:buClr>
                <a:schemeClr val="accent1"/>
              </a:buClr>
              <a:buSzPts val="1400"/>
              <a:buFont typeface="Ubuntu Light"/>
              <a:buChar char="•"/>
              <a:defRPr>
                <a:solidFill>
                  <a:schemeClr val="dk1"/>
                </a:solidFill>
                <a:latin typeface="Ubuntu Light"/>
                <a:ea typeface="Ubuntu Light"/>
                <a:cs typeface="Ubuntu Light"/>
                <a:sym typeface="Ubuntu Light"/>
              </a:defRPr>
            </a:lvl8pPr>
            <a:lvl9pPr marL="4114800" lvl="8" indent="-317500">
              <a:lnSpc>
                <a:spcPct val="115000"/>
              </a:lnSpc>
              <a:spcBef>
                <a:spcPts val="1000"/>
              </a:spcBef>
              <a:spcAft>
                <a:spcPts val="1000"/>
              </a:spcAft>
              <a:buClr>
                <a:schemeClr val="accent1"/>
              </a:buClr>
              <a:buSzPts val="1400"/>
              <a:buFont typeface="Ubuntu Light"/>
              <a:buChar char="•"/>
              <a:defRPr>
                <a:solidFill>
                  <a:schemeClr val="dk1"/>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472451" y="4696100"/>
            <a:ext cx="548700" cy="323100"/>
          </a:xfrm>
          <a:prstGeom prst="rect">
            <a:avLst/>
          </a:prstGeom>
          <a:noFill/>
          <a:ln>
            <a:noFill/>
          </a:ln>
        </p:spPr>
        <p:txBody>
          <a:bodyPr spcFirstLastPara="1" wrap="square" lIns="91425" tIns="91425" rIns="91425" bIns="91425" anchor="ctr" anchorCtr="0">
            <a:normAutofit/>
          </a:bodyPr>
          <a:lstStyle>
            <a:lvl1pPr lvl="0" algn="r">
              <a:buNone/>
              <a:defRPr sz="800">
                <a:solidFill>
                  <a:schemeClr val="dk1"/>
                </a:solidFill>
                <a:latin typeface="Ubuntu Light"/>
                <a:ea typeface="Ubuntu Light"/>
                <a:cs typeface="Ubuntu Light"/>
                <a:sym typeface="Ubuntu Light"/>
              </a:defRPr>
            </a:lvl1pPr>
            <a:lvl2pPr lvl="1" algn="r">
              <a:buNone/>
              <a:defRPr sz="800">
                <a:solidFill>
                  <a:schemeClr val="dk1"/>
                </a:solidFill>
                <a:latin typeface="Ubuntu Light"/>
                <a:ea typeface="Ubuntu Light"/>
                <a:cs typeface="Ubuntu Light"/>
                <a:sym typeface="Ubuntu Light"/>
              </a:defRPr>
            </a:lvl2pPr>
            <a:lvl3pPr lvl="2" algn="r">
              <a:buNone/>
              <a:defRPr sz="800">
                <a:solidFill>
                  <a:schemeClr val="dk1"/>
                </a:solidFill>
                <a:latin typeface="Ubuntu Light"/>
                <a:ea typeface="Ubuntu Light"/>
                <a:cs typeface="Ubuntu Light"/>
                <a:sym typeface="Ubuntu Light"/>
              </a:defRPr>
            </a:lvl3pPr>
            <a:lvl4pPr lvl="3" algn="r">
              <a:buNone/>
              <a:defRPr sz="800">
                <a:solidFill>
                  <a:schemeClr val="dk1"/>
                </a:solidFill>
                <a:latin typeface="Ubuntu Light"/>
                <a:ea typeface="Ubuntu Light"/>
                <a:cs typeface="Ubuntu Light"/>
                <a:sym typeface="Ubuntu Light"/>
              </a:defRPr>
            </a:lvl4pPr>
            <a:lvl5pPr lvl="4" algn="r">
              <a:buNone/>
              <a:defRPr sz="800">
                <a:solidFill>
                  <a:schemeClr val="dk1"/>
                </a:solidFill>
                <a:latin typeface="Ubuntu Light"/>
                <a:ea typeface="Ubuntu Light"/>
                <a:cs typeface="Ubuntu Light"/>
                <a:sym typeface="Ubuntu Light"/>
              </a:defRPr>
            </a:lvl5pPr>
            <a:lvl6pPr lvl="5" algn="r">
              <a:buNone/>
              <a:defRPr sz="800">
                <a:solidFill>
                  <a:schemeClr val="dk1"/>
                </a:solidFill>
                <a:latin typeface="Ubuntu Light"/>
                <a:ea typeface="Ubuntu Light"/>
                <a:cs typeface="Ubuntu Light"/>
                <a:sym typeface="Ubuntu Light"/>
              </a:defRPr>
            </a:lvl6pPr>
            <a:lvl7pPr lvl="6" algn="r">
              <a:buNone/>
              <a:defRPr sz="800">
                <a:solidFill>
                  <a:schemeClr val="dk1"/>
                </a:solidFill>
                <a:latin typeface="Ubuntu Light"/>
                <a:ea typeface="Ubuntu Light"/>
                <a:cs typeface="Ubuntu Light"/>
                <a:sym typeface="Ubuntu Light"/>
              </a:defRPr>
            </a:lvl7pPr>
            <a:lvl8pPr lvl="7" algn="r">
              <a:buNone/>
              <a:defRPr sz="800">
                <a:solidFill>
                  <a:schemeClr val="dk1"/>
                </a:solidFill>
                <a:latin typeface="Ubuntu Light"/>
                <a:ea typeface="Ubuntu Light"/>
                <a:cs typeface="Ubuntu Light"/>
                <a:sym typeface="Ubuntu Light"/>
              </a:defRPr>
            </a:lvl8pPr>
            <a:lvl9pPr lvl="8" algn="r">
              <a:buNone/>
              <a:defRPr sz="800">
                <a:solidFill>
                  <a:schemeClr val="dk1"/>
                </a:solidFill>
                <a:latin typeface="Ubuntu Light"/>
                <a:ea typeface="Ubuntu Light"/>
                <a:cs typeface="Ubuntu Light"/>
                <a:sym typeface="Ubuntu Light"/>
              </a:defRPr>
            </a:lvl9pPr>
          </a:lstStyle>
          <a:p>
            <a:fld id="{00000000-1234-1234-1234-123412341234}" type="slidenum">
              <a:rPr lang="en" smtClean="0"/>
              <a:pPr/>
              <a:t>‹#›</a:t>
            </a:fld>
            <a:endParaRPr lang="en"/>
          </a:p>
        </p:txBody>
      </p:sp>
      <p:sp>
        <p:nvSpPr>
          <p:cNvPr id="9" name="Google Shape;9;p1"/>
          <p:cNvSpPr txBox="1"/>
          <p:nvPr/>
        </p:nvSpPr>
        <p:spPr>
          <a:xfrm>
            <a:off x="311701" y="4711401"/>
            <a:ext cx="8160749"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Ubuntu Light"/>
                <a:ea typeface="Ubuntu Light"/>
                <a:cs typeface="Ubuntu Light"/>
                <a:sym typeface="Ubuntu Light"/>
              </a:rPr>
              <a:t>Fair and Transparent</a:t>
            </a:r>
            <a:r>
              <a:rPr lang="en-US" sz="800">
                <a:solidFill>
                  <a:schemeClr val="dk1"/>
                </a:solidFill>
                <a:latin typeface="Ubuntu Light"/>
                <a:ea typeface="Ubuntu Light"/>
                <a:cs typeface="Ubuntu Light"/>
                <a:sym typeface="Ubuntu Light"/>
              </a:rPr>
              <a:t>					                                      	                </a:t>
            </a:r>
            <a:r>
              <a:rPr lang="en-US" sz="800" err="1">
                <a:solidFill>
                  <a:schemeClr val="dk1"/>
                </a:solidFill>
                <a:latin typeface="Ubuntu Light"/>
                <a:ea typeface="Ubuntu Light"/>
                <a:cs typeface="Ubuntu Light"/>
                <a:sym typeface="Ubuntu Light"/>
              </a:rPr>
              <a:t>Homium</a:t>
            </a:r>
            <a:r>
              <a:rPr lang="en-US" sz="800">
                <a:solidFill>
                  <a:schemeClr val="dk1"/>
                </a:solidFill>
                <a:latin typeface="Ubuntu Light"/>
                <a:ea typeface="Ubuntu Light"/>
                <a:cs typeface="Ubuntu Light"/>
                <a:sym typeface="Ubuntu Light"/>
              </a:rPr>
              <a:t>, Inc. Presentation</a:t>
            </a:r>
          </a:p>
        </p:txBody>
      </p:sp>
      <p:cxnSp>
        <p:nvCxnSpPr>
          <p:cNvPr id="11" name="Google Shape;11;p1"/>
          <p:cNvCxnSpPr/>
          <p:nvPr/>
        </p:nvCxnSpPr>
        <p:spPr>
          <a:xfrm>
            <a:off x="114300" y="4685675"/>
            <a:ext cx="8915400" cy="0"/>
          </a:xfrm>
          <a:prstGeom prst="straightConnector1">
            <a:avLst/>
          </a:prstGeom>
          <a:noFill/>
          <a:ln w="6350" cap="flat" cmpd="sng">
            <a:solidFill>
              <a:schemeClr val="accent1"/>
            </a:solidFill>
            <a:prstDash val="solid"/>
            <a:round/>
            <a:headEnd type="none" w="med" len="med"/>
            <a:tailEnd type="none" w="med" len="med"/>
          </a:ln>
        </p:spPr>
      </p:cxnSp>
      <p:cxnSp>
        <p:nvCxnSpPr>
          <p:cNvPr id="12" name="Google Shape;12;p1"/>
          <p:cNvCxnSpPr/>
          <p:nvPr/>
        </p:nvCxnSpPr>
        <p:spPr>
          <a:xfrm>
            <a:off x="114300" y="5029200"/>
            <a:ext cx="8915400" cy="0"/>
          </a:xfrm>
          <a:prstGeom prst="straightConnector1">
            <a:avLst/>
          </a:prstGeom>
          <a:noFill/>
          <a:ln w="63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3947C0D5-4B16-671F-C2E3-71528DF3418B}"/>
              </a:ext>
            </a:extLst>
          </p:cNvPr>
          <p:cNvPicPr>
            <a:picLocks noChangeAspect="1"/>
          </p:cNvPicPr>
          <p:nvPr userDrawn="1"/>
        </p:nvPicPr>
        <p:blipFill>
          <a:blip r:embed="rId11"/>
          <a:stretch>
            <a:fillRect/>
          </a:stretch>
        </p:blipFill>
        <p:spPr>
          <a:xfrm>
            <a:off x="114301" y="4758598"/>
            <a:ext cx="202235" cy="19742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6" r:id="rId2"/>
    <p:sldLayoutId id="2147483772" r:id="rId3"/>
    <p:sldLayoutId id="2147483773" r:id="rId4"/>
    <p:sldLayoutId id="2147483774" r:id="rId5"/>
    <p:sldLayoutId id="2147483775" r:id="rId6"/>
    <p:sldLayoutId id="2147483777" r:id="rId7"/>
    <p:sldLayoutId id="2147483778" r:id="rId8"/>
    <p:sldLayoutId id="21474837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12731" marR="0" lvl="0" indent="-312731" algn="l" rtl="0">
        <a:lnSpc>
          <a:spcPct val="100000"/>
        </a:lnSpc>
        <a:spcBef>
          <a:spcPts val="0"/>
        </a:spcBef>
        <a:spcAft>
          <a:spcPts val="0"/>
        </a:spcAft>
        <a:buClr>
          <a:srgbClr val="000000"/>
        </a:buClr>
        <a:buFont typeface="Arial"/>
        <a:buNone/>
        <a:tabLst/>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E46962"/>
          </p15:clr>
        </p15:guide>
        <p15:guide id="2" pos="2880" userDrawn="1">
          <p15:clr>
            <a:srgbClr val="E46962"/>
          </p15:clr>
        </p15:guide>
        <p15:guide id="3" pos="72" userDrawn="1">
          <p15:clr>
            <a:srgbClr val="E46962"/>
          </p15:clr>
        </p15:guide>
        <p15:guide id="4" orient="horz" pos="72" userDrawn="1">
          <p15:clr>
            <a:srgbClr val="E46962"/>
          </p15:clr>
        </p15:guide>
        <p15:guide id="5" orient="horz" pos="3168" userDrawn="1">
          <p15:clr>
            <a:srgbClr val="E46962"/>
          </p15:clr>
        </p15:guide>
        <p15:guide id="6" pos="5683" userDrawn="1">
          <p15:clr>
            <a:srgbClr val="E46962"/>
          </p15:clr>
        </p15:guide>
        <p15:guide id="7" pos="196" userDrawn="1">
          <p15:clr>
            <a:srgbClr val="E46962"/>
          </p15:clr>
        </p15:guide>
        <p15:guide id="8" pos="5564" userDrawn="1">
          <p15:clr>
            <a:srgbClr val="E46962"/>
          </p15:clr>
        </p15:guide>
        <p15:guide id="9" orient="horz" pos="216" userDrawn="1">
          <p15:clr>
            <a:srgbClr val="E46962"/>
          </p15:clr>
        </p15:guide>
        <p15:guide id="10" orient="horz" pos="2952" userDrawn="1">
          <p15:clr>
            <a:srgbClr val="E46962"/>
          </p15:clr>
        </p15:guide>
        <p15:guide id="11" pos="2799" userDrawn="1">
          <p15:clr>
            <a:srgbClr val="E46962"/>
          </p15:clr>
        </p15:guide>
        <p15:guide id="12" pos="2963" userDrawn="1">
          <p15:clr>
            <a:srgbClr val="E46962"/>
          </p15:clr>
        </p15:guide>
        <p15:guide id="13" pos="1459" userDrawn="1">
          <p15:clr>
            <a:srgbClr val="E46962"/>
          </p15:clr>
        </p15:guide>
        <p15:guide id="14" pos="4301" userDrawn="1">
          <p15:clr>
            <a:srgbClr val="E46962"/>
          </p15:clr>
        </p15:guide>
        <p15:guide id="15" pos="4219" userDrawn="1">
          <p15:clr>
            <a:srgbClr val="E46962"/>
          </p15:clr>
        </p15:guide>
        <p15:guide id="16" pos="4383" userDrawn="1">
          <p15:clr>
            <a:srgbClr val="E46962"/>
          </p15:clr>
        </p15:guide>
        <p15:guide id="17" pos="1377" userDrawn="1">
          <p15:clr>
            <a:srgbClr val="E46962"/>
          </p15:clr>
        </p15:guide>
        <p15:guide id="18" pos="1541" userDrawn="1">
          <p15:clr>
            <a:srgbClr val="E46962"/>
          </p15:clr>
        </p15:guide>
        <p15:guide id="19" pos="1985" userDrawn="1">
          <p15:clr>
            <a:srgbClr val="E46962"/>
          </p15:clr>
        </p15:guide>
        <p15:guide id="20" pos="3775" userDrawn="1">
          <p15:clr>
            <a:srgbClr val="E46962"/>
          </p15:clr>
        </p15:guide>
        <p15:guide id="21" orient="horz" pos="675" userDrawn="1">
          <p15:clr>
            <a:srgbClr val="E46962"/>
          </p15:clr>
        </p15:guide>
        <p15:guide id="22" orient="horz" pos="2844" userDrawn="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chart" Target="../charts/chart6.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chart" Target="../charts/chart7.xml"/><Relationship Id="rId9" Type="http://schemas.openxmlformats.org/officeDocument/2006/relationships/image" Target="../media/image27.png"/><Relationship Id="rId14" Type="http://schemas.openxmlformats.org/officeDocument/2006/relationships/image" Target="../media/image32.sv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hyperlink" Target="https://www.calhfa.ca.gov/dream/"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8.png"/><Relationship Id="rId18" Type="http://schemas.microsoft.com/office/2007/relationships/hdphoto" Target="../media/hdphoto4.wdp"/><Relationship Id="rId26" Type="http://schemas.openxmlformats.org/officeDocument/2006/relationships/image" Target="../media/image68.png"/><Relationship Id="rId3" Type="http://schemas.openxmlformats.org/officeDocument/2006/relationships/image" Target="../media/image49.png"/><Relationship Id="rId21" Type="http://schemas.openxmlformats.org/officeDocument/2006/relationships/image" Target="../media/image63.png"/><Relationship Id="rId7" Type="http://schemas.openxmlformats.org/officeDocument/2006/relationships/image" Target="../media/image53.jpeg"/><Relationship Id="rId12" Type="http://schemas.microsoft.com/office/2007/relationships/hdphoto" Target="../media/hdphoto1.wdp"/><Relationship Id="rId17" Type="http://schemas.openxmlformats.org/officeDocument/2006/relationships/image" Target="../media/image60.png"/><Relationship Id="rId25" Type="http://schemas.openxmlformats.org/officeDocument/2006/relationships/image" Target="../media/image67.png"/><Relationship Id="rId2" Type="http://schemas.openxmlformats.org/officeDocument/2006/relationships/notesSlide" Target="../notesSlides/notesSlide17.xml"/><Relationship Id="rId16" Type="http://schemas.microsoft.com/office/2007/relationships/hdphoto" Target="../media/hdphoto3.wdp"/><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2.jpeg"/><Relationship Id="rId11" Type="http://schemas.openxmlformats.org/officeDocument/2006/relationships/image" Target="../media/image57.png"/><Relationship Id="rId24" Type="http://schemas.openxmlformats.org/officeDocument/2006/relationships/image" Target="../media/image66.jpeg"/><Relationship Id="rId5" Type="http://schemas.openxmlformats.org/officeDocument/2006/relationships/image" Target="../media/image51.png"/><Relationship Id="rId15" Type="http://schemas.openxmlformats.org/officeDocument/2006/relationships/image" Target="../media/image59.png"/><Relationship Id="rId23" Type="http://schemas.openxmlformats.org/officeDocument/2006/relationships/image" Target="../media/image65.jpeg"/><Relationship Id="rId28" Type="http://schemas.openxmlformats.org/officeDocument/2006/relationships/image" Target="../media/image70.png"/><Relationship Id="rId10" Type="http://schemas.openxmlformats.org/officeDocument/2006/relationships/image" Target="../media/image56.jpeg"/><Relationship Id="rId19" Type="http://schemas.openxmlformats.org/officeDocument/2006/relationships/image" Target="../media/image61.png"/><Relationship Id="rId31" Type="http://schemas.openxmlformats.org/officeDocument/2006/relationships/image" Target="../media/image72.jpeg"/><Relationship Id="rId4" Type="http://schemas.openxmlformats.org/officeDocument/2006/relationships/image" Target="../media/image50.png"/><Relationship Id="rId9" Type="http://schemas.openxmlformats.org/officeDocument/2006/relationships/image" Target="../media/image55.jpeg"/><Relationship Id="rId14" Type="http://schemas.microsoft.com/office/2007/relationships/hdphoto" Target="../media/hdphoto2.wdp"/><Relationship Id="rId22" Type="http://schemas.openxmlformats.org/officeDocument/2006/relationships/image" Target="../media/image64.png"/><Relationship Id="rId27" Type="http://schemas.openxmlformats.org/officeDocument/2006/relationships/image" Target="../media/image69.png"/><Relationship Id="rId30"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ctrTitle"/>
          </p:nvPr>
        </p:nvSpPr>
        <p:spPr>
          <a:xfrm>
            <a:off x="311700" y="2211217"/>
            <a:ext cx="8520600" cy="1911900"/>
          </a:xfrm>
          <a:prstGeom prst="rect">
            <a:avLst/>
          </a:prstGeom>
        </p:spPr>
        <p:txBody>
          <a:bodyPr spcFirstLastPara="1" vert="horz" wrap="square" lIns="91425" tIns="91425" rIns="91425" bIns="91425" rtlCol="0" anchor="t" anchorCtr="0">
            <a:normAutofit/>
          </a:bodyPr>
          <a:lstStyle/>
          <a:p>
            <a:r>
              <a:rPr lang="en" dirty="0">
                <a:latin typeface="Goudy Old Style" panose="02020502050305020303" pitchFamily="18" charset="77"/>
                <a:cs typeface="Taviraj" panose="020B0604020202020204" charset="-34"/>
              </a:rPr>
              <a:t>Expanding Homeownership and </a:t>
            </a:r>
            <a:br>
              <a:rPr lang="en" dirty="0">
                <a:latin typeface="Goudy Old Style" panose="02020502050305020303" pitchFamily="18" charset="77"/>
                <a:cs typeface="Taviraj" panose="020B0604020202020204" charset="-34"/>
              </a:rPr>
            </a:br>
            <a:r>
              <a:rPr lang="en" dirty="0">
                <a:latin typeface="Goudy Old Style" panose="02020502050305020303" pitchFamily="18" charset="77"/>
                <a:cs typeface="Taviraj" panose="020B0604020202020204" charset="-34"/>
              </a:rPr>
              <a:t>Wealth Creation across Kentucky</a:t>
            </a:r>
            <a:br>
              <a:rPr lang="en" dirty="0">
                <a:latin typeface="Goudy Old Style" panose="02020502050305020303" pitchFamily="18" charset="77"/>
                <a:cs typeface="Taviraj" panose="020B0604020202020204" charset="-34"/>
              </a:rPr>
            </a:br>
            <a:r>
              <a:rPr lang="en" sz="1200" i="1" dirty="0">
                <a:latin typeface="Goudy Old Style" panose="02020502050305020303" pitchFamily="18" charset="77"/>
                <a:cs typeface="Taviraj" panose="020B0604020202020204" charset="-34"/>
              </a:rPr>
              <a:t>Regional Market Analysis for KHC on:</a:t>
            </a:r>
            <a:br>
              <a:rPr lang="en" sz="1100" dirty="0">
                <a:latin typeface="Goudy Old Style" panose="02020502050305020303" pitchFamily="18" charset="77"/>
                <a:cs typeface="Taviraj" panose="020B0604020202020204" charset="-34"/>
              </a:rPr>
            </a:br>
            <a:r>
              <a:rPr lang="en" sz="1100" dirty="0">
                <a:latin typeface="Goudy Old Style" panose="02020502050305020303" pitchFamily="18" charset="77"/>
                <a:cs typeface="Taviraj" panose="020B0604020202020204" charset="-34"/>
              </a:rPr>
              <a:t>- Louisville/Jefferson County MSA</a:t>
            </a:r>
            <a:br>
              <a:rPr lang="en" sz="1100" dirty="0">
                <a:latin typeface="Goudy Old Style" panose="02020502050305020303" pitchFamily="18" charset="77"/>
                <a:cs typeface="Taviraj" panose="020B0604020202020204" charset="-34"/>
              </a:rPr>
            </a:br>
            <a:r>
              <a:rPr lang="en" sz="1100" dirty="0">
                <a:latin typeface="Goudy Old Style" panose="02020502050305020303" pitchFamily="18" charset="77"/>
                <a:cs typeface="Taviraj" panose="020B0604020202020204" charset="-34"/>
              </a:rPr>
              <a:t>- Cincinnati-Wilmington MSA</a:t>
            </a:r>
            <a:endParaRPr sz="1100" dirty="0">
              <a:latin typeface="Goudy Old Style" panose="02020502050305020303" pitchFamily="18" charset="77"/>
              <a:cs typeface="Taviraj" panose="020B0604020202020204" charset="-34"/>
            </a:endParaRPr>
          </a:p>
        </p:txBody>
      </p:sp>
      <p:sp>
        <p:nvSpPr>
          <p:cNvPr id="168" name="Google Shape;168;p21"/>
          <p:cNvSpPr txBox="1">
            <a:spLocks noGrp="1"/>
          </p:cNvSpPr>
          <p:nvPr>
            <p:ph type="body" idx="2"/>
          </p:nvPr>
        </p:nvSpPr>
        <p:spPr>
          <a:xfrm>
            <a:off x="323271" y="4600875"/>
            <a:ext cx="8520600" cy="507900"/>
          </a:xfrm>
          <a:prstGeom prst="rect">
            <a:avLst/>
          </a:prstGeom>
        </p:spPr>
        <p:txBody>
          <a:bodyPr spcFirstLastPara="1" vert="horz" wrap="square" lIns="91425" tIns="91425" rIns="91425" bIns="91425" rtlCol="0" anchor="b" anchorCtr="0">
            <a:normAutofit/>
          </a:bodyPr>
          <a:lstStyle/>
          <a:p>
            <a:pPr marL="0"/>
            <a:r>
              <a:rPr lang="en-US" b="1">
                <a:latin typeface="Ubuntu Light" panose="020B0304030602030204" pitchFamily="34" charset="0"/>
                <a:ea typeface="Ubuntu"/>
                <a:cs typeface="Ubuntu"/>
                <a:sym typeface="Ubuntu"/>
              </a:rPr>
              <a:t>PRELIMINARY | SUBJECT TO FURTHER REVIEW AND EVALUATION</a:t>
            </a:r>
          </a:p>
          <a:p>
            <a:pPr marL="0">
              <a:spcBef>
                <a:spcPts val="51"/>
              </a:spcBef>
              <a:spcAft>
                <a:spcPts val="51"/>
              </a:spcAft>
            </a:pPr>
            <a:r>
              <a:rPr lang="en-US">
                <a:latin typeface="Ubuntu Light" panose="020B0304030602030204" pitchFamily="34" charset="0"/>
              </a:rPr>
              <a:t>These materials may not be used or relied upon for any purpose other than as specifically contemplated by a written agreement with </a:t>
            </a:r>
            <a:r>
              <a:rPr lang="en-US" err="1">
                <a:latin typeface="Ubuntu Light" panose="020B0304030602030204" pitchFamily="34" charset="0"/>
              </a:rPr>
              <a:t>Homium</a:t>
            </a:r>
            <a:r>
              <a:rPr lang="en-US">
                <a:latin typeface="Ubuntu Light" panose="020B0304030602030204" pitchFamily="34" charset="0"/>
              </a:rPr>
              <a:t>, Inc.</a:t>
            </a:r>
          </a:p>
        </p:txBody>
      </p:sp>
      <p:pic>
        <p:nvPicPr>
          <p:cNvPr id="3" name="Graphic 2">
            <a:extLst>
              <a:ext uri="{FF2B5EF4-FFF2-40B4-BE49-F238E27FC236}">
                <a16:creationId xmlns:a16="http://schemas.microsoft.com/office/drawing/2014/main" id="{3EAB7744-1716-0E07-1EFB-A31F425106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7355" y="127004"/>
            <a:ext cx="2251386" cy="11857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79612-3EE3-3F2B-AD5D-6905A9573B43}"/>
              </a:ext>
            </a:extLst>
          </p:cNvPr>
          <p:cNvSpPr>
            <a:spLocks noGrp="1"/>
          </p:cNvSpPr>
          <p:nvPr>
            <p:ph type="sldNum" idx="12"/>
          </p:nvPr>
        </p:nvSpPr>
        <p:spPr/>
        <p:txBody>
          <a:bodyPr/>
          <a:lstStyle/>
          <a:p>
            <a:fld id="{00000000-1234-1234-1234-123412341234}" type="slidenum">
              <a:rPr lang="en" smtClean="0">
                <a:latin typeface="Ubuntu Light" panose="020B0304030602030204" pitchFamily="34" charset="0"/>
              </a:rPr>
              <a:pPr/>
              <a:t>10</a:t>
            </a:fld>
            <a:endParaRPr lang="en">
              <a:latin typeface="Ubuntu Light" panose="020B0304030602030204" pitchFamily="34" charset="0"/>
            </a:endParaRPr>
          </a:p>
        </p:txBody>
      </p:sp>
      <p:sp>
        <p:nvSpPr>
          <p:cNvPr id="7" name="Google Shape;280;p32">
            <a:extLst>
              <a:ext uri="{FF2B5EF4-FFF2-40B4-BE49-F238E27FC236}">
                <a16:creationId xmlns:a16="http://schemas.microsoft.com/office/drawing/2014/main" id="{E1D09FDD-7DEC-FEBC-311D-61F8AC763919}"/>
              </a:ext>
            </a:extLst>
          </p:cNvPr>
          <p:cNvSpPr txBox="1">
            <a:spLocks/>
          </p:cNvSpPr>
          <p:nvPr/>
        </p:nvSpPr>
        <p:spPr>
          <a:xfrm>
            <a:off x="250890" y="350265"/>
            <a:ext cx="8516100" cy="481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Taviraj"/>
              <a:buNone/>
              <a:defRPr sz="3600" b="0" i="0" u="none" strike="noStrike" cap="none">
                <a:solidFill>
                  <a:schemeClr val="bg2"/>
                </a:solidFill>
                <a:latin typeface="Taviraj"/>
                <a:ea typeface="Taviraj"/>
                <a:cs typeface="Taviraj"/>
                <a:sym typeface="Taviraj"/>
              </a:defRPr>
            </a:lvl1pPr>
            <a:lvl2pPr marR="0" lvl="1"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2pPr>
            <a:lvl3pPr marR="0" lvl="2"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3pPr>
            <a:lvl4pPr marR="0" lvl="3"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4pPr>
            <a:lvl5pPr marR="0" lvl="4"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5pPr>
            <a:lvl6pPr marR="0" lvl="5"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6pPr>
            <a:lvl7pPr marR="0" lvl="6"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7pPr>
            <a:lvl8pPr marR="0" lvl="7"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8pPr>
            <a:lvl9pPr marR="0" lvl="8"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9pPr>
          </a:lstStyle>
          <a:p>
            <a:r>
              <a:rPr lang="en-US" sz="2400" dirty="0">
                <a:latin typeface="Goudy Old Style" panose="02020502050305020303" pitchFamily="18" charset="77"/>
              </a:rPr>
              <a:t>The KHC Dream Fund (KHCDF): Borrower-Level Impact</a:t>
            </a:r>
          </a:p>
        </p:txBody>
      </p:sp>
      <p:sp>
        <p:nvSpPr>
          <p:cNvPr id="9" name="TextBox 8">
            <a:extLst>
              <a:ext uri="{FF2B5EF4-FFF2-40B4-BE49-F238E27FC236}">
                <a16:creationId xmlns:a16="http://schemas.microsoft.com/office/drawing/2014/main" id="{892D19EE-AAD1-7CDE-7C3C-3310EBAF3302}"/>
              </a:ext>
            </a:extLst>
          </p:cNvPr>
          <p:cNvSpPr txBox="1"/>
          <p:nvPr/>
        </p:nvSpPr>
        <p:spPr>
          <a:xfrm>
            <a:off x="5686503" y="1017329"/>
            <a:ext cx="3334648" cy="3493264"/>
          </a:xfrm>
          <a:prstGeom prst="rect">
            <a:avLst/>
          </a:prstGeom>
          <a:noFill/>
        </p:spPr>
        <p:txBody>
          <a:bodyPr wrap="square">
            <a:spAutoFit/>
          </a:bodyPr>
          <a:lstStyle/>
          <a:p>
            <a:pPr algn="ctr"/>
            <a:r>
              <a:rPr lang="en-US" sz="1300" dirty="0">
                <a:solidFill>
                  <a:schemeClr val="tx1"/>
                </a:solidFill>
                <a:effectLst/>
                <a:latin typeface="Ubuntu Light" panose="020B0304030602030204" pitchFamily="34" charset="0"/>
              </a:rPr>
              <a:t>With up to $5</a:t>
            </a:r>
            <a:r>
              <a:rPr lang="en-US" sz="1300" dirty="0">
                <a:solidFill>
                  <a:schemeClr val="tx1"/>
                </a:solidFill>
                <a:latin typeface="Ubuntu Light" panose="020B0304030602030204" pitchFamily="34" charset="0"/>
              </a:rPr>
              <a:t>0</a:t>
            </a:r>
            <a:r>
              <a:rPr lang="en-US" sz="1300" dirty="0">
                <a:solidFill>
                  <a:schemeClr val="tx1"/>
                </a:solidFill>
                <a:effectLst/>
                <a:latin typeface="Ubuntu Light" panose="020B0304030602030204" pitchFamily="34" charset="0"/>
              </a:rPr>
              <a:t>M in support from Kentucky Housing Corp, the State of Kentucky and other </a:t>
            </a:r>
            <a:r>
              <a:rPr lang="en-US" sz="1300" dirty="0">
                <a:solidFill>
                  <a:schemeClr val="tx1"/>
                </a:solidFill>
                <a:latin typeface="Ubuntu Light" panose="020B0304030602030204" pitchFamily="34" charset="0"/>
              </a:rPr>
              <a:t>l</a:t>
            </a:r>
            <a:r>
              <a:rPr lang="en-US" sz="1300" dirty="0">
                <a:solidFill>
                  <a:schemeClr val="tx1"/>
                </a:solidFill>
                <a:effectLst/>
                <a:latin typeface="Ubuntu Light" panose="020B0304030602030204" pitchFamily="34" charset="0"/>
              </a:rPr>
              <a:t>ocal HFAs, Municipalities, CDCs, Foundations, and Nonprofits, a </a:t>
            </a:r>
            <a:r>
              <a:rPr lang="en-US" sz="1300" dirty="0" err="1">
                <a:solidFill>
                  <a:schemeClr val="tx1"/>
                </a:solidFill>
                <a:effectLst/>
                <a:latin typeface="Ubuntu Light" panose="020B0304030602030204" pitchFamily="34" charset="0"/>
              </a:rPr>
              <a:t>Homium</a:t>
            </a:r>
            <a:r>
              <a:rPr lang="en-US" sz="1300" dirty="0">
                <a:solidFill>
                  <a:schemeClr val="tx1"/>
                </a:solidFill>
                <a:effectLst/>
                <a:latin typeface="Ubuntu Light" panose="020B0304030602030204" pitchFamily="34" charset="0"/>
              </a:rPr>
              <a:t>-powered DPA/Access program can help homebuyers in Kentucky communities get on the path to sustainable homeownership by achieving more sustainable DTI-levels. </a:t>
            </a:r>
          </a:p>
          <a:p>
            <a:pPr algn="ctr"/>
            <a:endParaRPr lang="en-US" sz="1300" dirty="0">
              <a:solidFill>
                <a:schemeClr val="tx1"/>
              </a:solidFill>
              <a:latin typeface="Ubuntu Light" panose="020B0304030602030204" pitchFamily="34" charset="0"/>
            </a:endParaRPr>
          </a:p>
          <a:p>
            <a:pPr algn="ctr"/>
            <a:r>
              <a:rPr lang="en-US" sz="1300" dirty="0">
                <a:solidFill>
                  <a:schemeClr val="tx1"/>
                </a:solidFill>
                <a:effectLst/>
                <a:latin typeface="Ubuntu Light" panose="020B0304030602030204" pitchFamily="34" charset="0"/>
              </a:rPr>
              <a:t>Taylor, Tiana, Harper, and Remi would now have the opportunity to purchase a home while also benefiting from meaningful monthly savings that can be used for emergency &amp; other expenses, as well as investing via programmatically structured wealth management solutions </a:t>
            </a:r>
            <a:r>
              <a:rPr lang="en-US" sz="1300" dirty="0">
                <a:solidFill>
                  <a:schemeClr val="tx1"/>
                </a:solidFill>
                <a:latin typeface="Ubuntu Light" panose="020B0304030602030204" pitchFamily="34" charset="0"/>
              </a:rPr>
              <a:t>. </a:t>
            </a:r>
            <a:endParaRPr lang="en-US" sz="1300" dirty="0">
              <a:solidFill>
                <a:schemeClr val="tx1"/>
              </a:solidFill>
              <a:effectLst/>
              <a:latin typeface="Ubuntu Light" panose="020B0304030602030204" pitchFamily="34" charset="0"/>
            </a:endParaRPr>
          </a:p>
        </p:txBody>
      </p:sp>
      <p:sp>
        <p:nvSpPr>
          <p:cNvPr id="8" name="TextBox 5">
            <a:extLst>
              <a:ext uri="{FF2B5EF4-FFF2-40B4-BE49-F238E27FC236}">
                <a16:creationId xmlns:a16="http://schemas.microsoft.com/office/drawing/2014/main" id="{97B0DA96-ACB0-6A20-E13C-2F4C2E4DCEED}"/>
              </a:ext>
            </a:extLst>
          </p:cNvPr>
          <p:cNvSpPr txBox="1"/>
          <p:nvPr/>
        </p:nvSpPr>
        <p:spPr>
          <a:xfrm>
            <a:off x="250890" y="4528766"/>
            <a:ext cx="6042586" cy="461665"/>
          </a:xfrm>
          <a:prstGeom prst="rect">
            <a:avLst/>
          </a:prstGeom>
          <a:noFill/>
        </p:spPr>
        <p:txBody>
          <a:bodyPr wrap="square">
            <a:spAutoFit/>
          </a:bodyPr>
          <a:lstStyle>
            <a:defPPr marR="0" lvl="0" algn="l" rtl="0">
              <a:lnSpc>
                <a:spcPct val="100000"/>
              </a:lnSpc>
              <a:spcBef>
                <a:spcPts val="0"/>
              </a:spcBef>
              <a:spcAft>
                <a:spcPts val="0"/>
              </a:spcAft>
            </a:defPPr>
            <a:lvl1pPr algn="ctr">
              <a:defRPr>
                <a:solidFill>
                  <a:schemeClr val="tx1"/>
                </a:solidFill>
                <a:effectLst/>
                <a:latin typeface="Ubuntu Light" panose="020B0304030602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600"/>
              <a:t>*Includes insurance of 0.28% annually, tax @ 0.50% effective annually, PMI @ 1.17% on traditional financing due to &lt;20% down payment, and assumes interest rates of 6.25% (conforming 1st position) – no interest on 2nd position in Homium structure</a:t>
            </a:r>
          </a:p>
          <a:p>
            <a:pPr algn="l"/>
            <a:r>
              <a:rPr lang="en-US" sz="600"/>
              <a:t>**Front Ratio = Total Monthly Payment/Monthly Household Income</a:t>
            </a:r>
          </a:p>
          <a:p>
            <a:pPr algn="l"/>
            <a:r>
              <a:rPr lang="en-US" sz="600"/>
              <a:t>***Personal Free Cash Flow = Total Monthly Payment with Traditional Financing minus Total Monthly Payment with Homium</a:t>
            </a:r>
          </a:p>
        </p:txBody>
      </p:sp>
      <p:pic>
        <p:nvPicPr>
          <p:cNvPr id="4" name="Picture 3">
            <a:extLst>
              <a:ext uri="{FF2B5EF4-FFF2-40B4-BE49-F238E27FC236}">
                <a16:creationId xmlns:a16="http://schemas.microsoft.com/office/drawing/2014/main" id="{31C7BFA5-1FD0-DFD7-97CF-1F631555D154}"/>
              </a:ext>
            </a:extLst>
          </p:cNvPr>
          <p:cNvPicPr>
            <a:picLocks noChangeAspect="1"/>
          </p:cNvPicPr>
          <p:nvPr/>
        </p:nvPicPr>
        <p:blipFill>
          <a:blip r:embed="rId3"/>
          <a:stretch>
            <a:fillRect/>
          </a:stretch>
        </p:blipFill>
        <p:spPr>
          <a:xfrm>
            <a:off x="390819" y="1144948"/>
            <a:ext cx="5057100" cy="3070692"/>
          </a:xfrm>
          <a:prstGeom prst="rect">
            <a:avLst/>
          </a:prstGeom>
        </p:spPr>
      </p:pic>
    </p:spTree>
    <p:extLst>
      <p:ext uri="{BB962C8B-B14F-4D97-AF65-F5344CB8AC3E}">
        <p14:creationId xmlns:p14="http://schemas.microsoft.com/office/powerpoint/2010/main" val="121300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009D8-2B87-6360-EE2F-D9C26D72632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F085B63-02AC-2C6A-A9C5-0B3E4E4627BE}"/>
              </a:ext>
            </a:extLst>
          </p:cNvPr>
          <p:cNvSpPr>
            <a:spLocks noGrp="1"/>
          </p:cNvSpPr>
          <p:nvPr>
            <p:ph type="title"/>
          </p:nvPr>
        </p:nvSpPr>
        <p:spPr>
          <a:xfrm>
            <a:off x="311700" y="1705200"/>
            <a:ext cx="8557980" cy="1733400"/>
          </a:xfrm>
        </p:spPr>
        <p:txBody>
          <a:bodyPr>
            <a:normAutofit/>
          </a:bodyPr>
          <a:lstStyle/>
          <a:p>
            <a:pPr>
              <a:lnSpc>
                <a:spcPct val="150000"/>
              </a:lnSpc>
              <a:buClr>
                <a:srgbClr val="00334A"/>
              </a:buClr>
              <a:defRPr/>
            </a:pPr>
            <a:r>
              <a:rPr lang="en-US" sz="3200" dirty="0">
                <a:solidFill>
                  <a:schemeClr val="tx1"/>
                </a:solidFill>
                <a:latin typeface="Goudy Old Style" panose="02020502050305020303" pitchFamily="18" charset="77"/>
              </a:rPr>
              <a:t>Kentucky Housing Corp Dream Fund Program Structural Overview</a:t>
            </a:r>
            <a:endParaRPr lang="en" sz="3200" dirty="0">
              <a:solidFill>
                <a:srgbClr val="00334A"/>
              </a:solidFill>
              <a:latin typeface="Goudy Old Style" panose="02020502050305020303" pitchFamily="18" charset="77"/>
            </a:endParaRPr>
          </a:p>
        </p:txBody>
      </p:sp>
      <p:sp>
        <p:nvSpPr>
          <p:cNvPr id="2" name="Slide Number Placeholder 1">
            <a:extLst>
              <a:ext uri="{FF2B5EF4-FFF2-40B4-BE49-F238E27FC236}">
                <a16:creationId xmlns:a16="http://schemas.microsoft.com/office/drawing/2014/main" id="{93A11268-4EB9-F990-4E39-4BA207FB9BE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800" b="0" i="0" u="none" strike="noStrike" kern="0" cap="none" spc="0" normalizeH="0" baseline="0" noProof="0" smtClean="0">
                <a:ln>
                  <a:noFill/>
                </a:ln>
                <a:solidFill>
                  <a:srgbClr val="061D29"/>
                </a:solidFill>
                <a:effectLst/>
                <a:uLnTx/>
                <a:uFillTx/>
                <a:latin typeface="Ubuntu Light"/>
                <a:sym typeface="Ubuntu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800" b="0" i="0" u="none" strike="noStrike" kern="0" cap="none" spc="0" normalizeH="0" baseline="0" noProof="0">
              <a:ln>
                <a:noFill/>
              </a:ln>
              <a:solidFill>
                <a:srgbClr val="061D29"/>
              </a:solidFill>
              <a:effectLst/>
              <a:uLnTx/>
              <a:uFillTx/>
              <a:latin typeface="Ubuntu Light"/>
              <a:sym typeface="Ubuntu Light"/>
            </a:endParaRPr>
          </a:p>
        </p:txBody>
      </p:sp>
    </p:spTree>
    <p:extLst>
      <p:ext uri="{BB962C8B-B14F-4D97-AF65-F5344CB8AC3E}">
        <p14:creationId xmlns:p14="http://schemas.microsoft.com/office/powerpoint/2010/main" val="417501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9D13-23B2-785B-9B88-5DE1C90DE441}"/>
            </a:ext>
          </a:extLst>
        </p:cNvPr>
        <p:cNvGrpSpPr/>
        <p:nvPr/>
      </p:nvGrpSpPr>
      <p:grpSpPr>
        <a:xfrm>
          <a:off x="0" y="0"/>
          <a:ext cx="0" cy="0"/>
          <a:chOff x="0" y="0"/>
          <a:chExt cx="0" cy="0"/>
        </a:xfrm>
      </p:grpSpPr>
      <p:sp>
        <p:nvSpPr>
          <p:cNvPr id="15" name="Oval 14">
            <a:extLst>
              <a:ext uri="{FF2B5EF4-FFF2-40B4-BE49-F238E27FC236}">
                <a16:creationId xmlns:a16="http://schemas.microsoft.com/office/drawing/2014/main" id="{9FFAB002-FA1F-29E7-FF35-3203382541BA}"/>
              </a:ext>
            </a:extLst>
          </p:cNvPr>
          <p:cNvSpPr/>
          <p:nvPr/>
        </p:nvSpPr>
        <p:spPr>
          <a:xfrm>
            <a:off x="190575" y="864043"/>
            <a:ext cx="317632" cy="317632"/>
          </a:xfrm>
          <a:prstGeom prst="ellipse">
            <a:avLst/>
          </a:prstGeom>
          <a:solidFill>
            <a:srgbClr val="0033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Ubuntu" panose="020B0504030602030204" pitchFamily="34" charset="0"/>
              </a:rPr>
              <a:t>1</a:t>
            </a:r>
          </a:p>
        </p:txBody>
      </p:sp>
      <p:cxnSp>
        <p:nvCxnSpPr>
          <p:cNvPr id="123" name="Straight Arrow Connector 122">
            <a:extLst>
              <a:ext uri="{FF2B5EF4-FFF2-40B4-BE49-F238E27FC236}">
                <a16:creationId xmlns:a16="http://schemas.microsoft.com/office/drawing/2014/main" id="{4934CB5A-E10B-B06F-3528-8EBA4B207648}"/>
              </a:ext>
            </a:extLst>
          </p:cNvPr>
          <p:cNvCxnSpPr>
            <a:cxnSpLocks/>
          </p:cNvCxnSpPr>
          <p:nvPr/>
        </p:nvCxnSpPr>
        <p:spPr>
          <a:xfrm>
            <a:off x="3942890" y="1783216"/>
            <a:ext cx="1607056" cy="1075836"/>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2B4A025-F236-E839-0F8B-BAB00DF8EC54}"/>
              </a:ext>
            </a:extLst>
          </p:cNvPr>
          <p:cNvCxnSpPr>
            <a:cxnSpLocks/>
            <a:stCxn id="91" idx="3"/>
          </p:cNvCxnSpPr>
          <p:nvPr/>
        </p:nvCxnSpPr>
        <p:spPr>
          <a:xfrm flipV="1">
            <a:off x="3854288" y="3294071"/>
            <a:ext cx="1229545" cy="553979"/>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4255440E-39A5-D341-952B-2A34BF78B5C3}"/>
              </a:ext>
            </a:extLst>
          </p:cNvPr>
          <p:cNvCxnSpPr>
            <a:cxnSpLocks/>
            <a:stCxn id="91" idx="3"/>
          </p:cNvCxnSpPr>
          <p:nvPr/>
        </p:nvCxnSpPr>
        <p:spPr>
          <a:xfrm flipV="1">
            <a:off x="3854288" y="3189905"/>
            <a:ext cx="1229545" cy="658145"/>
          </a:xfrm>
          <a:prstGeom prst="bentConnector3">
            <a:avLst>
              <a:gd name="adj1" fmla="val 50000"/>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D7B1B686-A7ED-BBBC-F6F8-6C4ACFA8354A}"/>
              </a:ext>
            </a:extLst>
          </p:cNvPr>
          <p:cNvSpPr txBox="1">
            <a:spLocks/>
          </p:cNvSpPr>
          <p:nvPr/>
        </p:nvSpPr>
        <p:spPr>
          <a:xfrm>
            <a:off x="404729" y="137177"/>
            <a:ext cx="8334542" cy="558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50000"/>
              </a:lnSpc>
              <a:buClr>
                <a:schemeClr val="dk2"/>
              </a:buClr>
              <a:buSzPts val="2400"/>
              <a:buFont typeface="Taviraj"/>
              <a:buNone/>
              <a:defRPr sz="1800" b="1" u="sng">
                <a:solidFill>
                  <a:schemeClr val="dk2"/>
                </a:solidFill>
                <a:latin typeface="Taviraj"/>
                <a:ea typeface="Taviraj"/>
                <a:cs typeface="Taviraj"/>
                <a:sym typeface="Taviraj"/>
              </a:defRPr>
            </a:lvl1pPr>
            <a:lvl2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2pPr>
            <a:lvl3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3pPr>
            <a:lvl4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4pPr>
            <a:lvl5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5pPr>
            <a:lvl6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6pPr>
            <a:lvl7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7pPr>
            <a:lvl8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8pPr>
            <a:lvl9pPr>
              <a:buClr>
                <a:schemeClr val="dk2"/>
              </a:buClr>
              <a:buSzPts val="2400"/>
              <a:buFont typeface="Playfair Display"/>
              <a:buNone/>
              <a:defRPr sz="2400" b="1">
                <a:solidFill>
                  <a:schemeClr val="dk2"/>
                </a:solidFill>
                <a:latin typeface="Playfair Display"/>
                <a:ea typeface="Playfair Display"/>
                <a:cs typeface="Playfair Display"/>
                <a:sym typeface="Playfair Display"/>
              </a:defRPr>
            </a:lvl9pPr>
          </a:lstStyle>
          <a:p>
            <a:r>
              <a:rPr lang="en-US" sz="2000" b="0" u="none">
                <a:latin typeface="Goudy Old Style" panose="02020502050305020303" pitchFamily="18" charset="77"/>
              </a:rPr>
              <a:t>End-To-End</a:t>
            </a:r>
            <a:r>
              <a:rPr lang="en-US" sz="2000" u="none">
                <a:latin typeface="Goudy Old Style" panose="02020502050305020303" pitchFamily="18" charset="77"/>
              </a:rPr>
              <a:t> </a:t>
            </a:r>
            <a:r>
              <a:rPr lang="en-US" sz="2000" b="0" u="none">
                <a:latin typeface="Goudy Old Style" panose="02020502050305020303" pitchFamily="18" charset="77"/>
              </a:rPr>
              <a:t>Program Design as a Public-Private Partnership with </a:t>
            </a:r>
            <a:r>
              <a:rPr lang="en-US" sz="2000" b="0" u="none" err="1">
                <a:latin typeface="Goudy Old Style" panose="02020502050305020303" pitchFamily="18" charset="77"/>
              </a:rPr>
              <a:t>Homium</a:t>
            </a:r>
            <a:endParaRPr lang="en-US" sz="2000" b="0" u="none">
              <a:latin typeface="Goudy Old Style" panose="02020502050305020303" pitchFamily="18" charset="77"/>
            </a:endParaRPr>
          </a:p>
        </p:txBody>
      </p:sp>
      <p:grpSp>
        <p:nvGrpSpPr>
          <p:cNvPr id="28" name="Group 27">
            <a:extLst>
              <a:ext uri="{FF2B5EF4-FFF2-40B4-BE49-F238E27FC236}">
                <a16:creationId xmlns:a16="http://schemas.microsoft.com/office/drawing/2014/main" id="{A47F4AE7-8070-4DA5-FE73-2C30A838C3EC}"/>
              </a:ext>
            </a:extLst>
          </p:cNvPr>
          <p:cNvGrpSpPr/>
          <p:nvPr/>
        </p:nvGrpSpPr>
        <p:grpSpPr>
          <a:xfrm>
            <a:off x="6527915" y="1449546"/>
            <a:ext cx="1256280" cy="1268883"/>
            <a:chOff x="1199301" y="784118"/>
            <a:chExt cx="1256280" cy="1363298"/>
          </a:xfrm>
        </p:grpSpPr>
        <p:grpSp>
          <p:nvGrpSpPr>
            <p:cNvPr id="2" name="Group 1">
              <a:extLst>
                <a:ext uri="{FF2B5EF4-FFF2-40B4-BE49-F238E27FC236}">
                  <a16:creationId xmlns:a16="http://schemas.microsoft.com/office/drawing/2014/main" id="{861B4196-6DBE-A49F-C9B1-6D03F8DFFC7C}"/>
                </a:ext>
              </a:extLst>
            </p:cNvPr>
            <p:cNvGrpSpPr/>
            <p:nvPr/>
          </p:nvGrpSpPr>
          <p:grpSpPr>
            <a:xfrm>
              <a:off x="1322857" y="924263"/>
              <a:ext cx="1009169" cy="1052933"/>
              <a:chOff x="1035095" y="645678"/>
              <a:chExt cx="1009169" cy="1052933"/>
            </a:xfrm>
          </p:grpSpPr>
          <p:sp>
            <p:nvSpPr>
              <p:cNvPr id="112" name="Rectangle 111">
                <a:extLst>
                  <a:ext uri="{FF2B5EF4-FFF2-40B4-BE49-F238E27FC236}">
                    <a16:creationId xmlns:a16="http://schemas.microsoft.com/office/drawing/2014/main" id="{8BB50441-5F35-929F-304E-E99E3578556C}"/>
                  </a:ext>
                </a:extLst>
              </p:cNvPr>
              <p:cNvSpPr/>
              <p:nvPr/>
            </p:nvSpPr>
            <p:spPr>
              <a:xfrm>
                <a:off x="1035095" y="1154031"/>
                <a:ext cx="1009169" cy="544580"/>
              </a:xfrm>
              <a:prstGeom prst="rect">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latin typeface="Ubuntu" panose="020B0504030602030204" pitchFamily="34" charset="0"/>
                  </a:rPr>
                  <a:t>FIRST-TIME HOMEBUYERS</a:t>
                </a:r>
              </a:p>
            </p:txBody>
          </p:sp>
          <p:pic>
            <p:nvPicPr>
              <p:cNvPr id="21" name="Graphic 20" descr="Family with girl with solid fill">
                <a:extLst>
                  <a:ext uri="{FF2B5EF4-FFF2-40B4-BE49-F238E27FC236}">
                    <a16:creationId xmlns:a16="http://schemas.microsoft.com/office/drawing/2014/main" id="{D812985E-72BE-2D1B-1426-CB14D6437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2968" y="645678"/>
                <a:ext cx="453422" cy="453422"/>
              </a:xfrm>
              <a:prstGeom prst="rect">
                <a:avLst/>
              </a:prstGeom>
              <a:effectLst/>
            </p:spPr>
          </p:pic>
        </p:grpSp>
        <p:sp>
          <p:nvSpPr>
            <p:cNvPr id="14" name="Rectangle 13">
              <a:extLst>
                <a:ext uri="{FF2B5EF4-FFF2-40B4-BE49-F238E27FC236}">
                  <a16:creationId xmlns:a16="http://schemas.microsoft.com/office/drawing/2014/main" id="{CDE68EFE-0177-0629-9FE5-D765A7DDBFDF}"/>
                </a:ext>
              </a:extLst>
            </p:cNvPr>
            <p:cNvSpPr/>
            <p:nvPr/>
          </p:nvSpPr>
          <p:spPr>
            <a:xfrm>
              <a:off x="1199301" y="784118"/>
              <a:ext cx="1256280" cy="1363298"/>
            </a:xfrm>
            <a:prstGeom prst="rect">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010F8A67-271F-0649-F148-E316289150CB}"/>
              </a:ext>
            </a:extLst>
          </p:cNvPr>
          <p:cNvSpPr txBox="1"/>
          <p:nvPr/>
        </p:nvSpPr>
        <p:spPr>
          <a:xfrm>
            <a:off x="7847593" y="1543829"/>
            <a:ext cx="1085550" cy="923330"/>
          </a:xfrm>
          <a:prstGeom prst="rect">
            <a:avLst/>
          </a:prstGeom>
          <a:noFill/>
        </p:spPr>
        <p:txBody>
          <a:bodyPr wrap="square" rtlCol="0">
            <a:spAutoFit/>
          </a:bodyPr>
          <a:lstStyle/>
          <a:p>
            <a:r>
              <a:rPr lang="en-US" sz="900">
                <a:latin typeface="Ubuntu Light" panose="020B0304030602030204" pitchFamily="34" charset="0"/>
              </a:rPr>
              <a:t>Homebuyers receive additional support from 1</a:t>
            </a:r>
            <a:r>
              <a:rPr lang="en-US" sz="900" baseline="30000">
                <a:latin typeface="Ubuntu Light" panose="020B0304030602030204" pitchFamily="34" charset="0"/>
              </a:rPr>
              <a:t>st</a:t>
            </a:r>
            <a:r>
              <a:rPr lang="en-US" sz="900">
                <a:latin typeface="Ubuntu Light" panose="020B0304030602030204" pitchFamily="34" charset="0"/>
              </a:rPr>
              <a:t> Mile Community Engagement Partners.</a:t>
            </a:r>
          </a:p>
        </p:txBody>
      </p:sp>
      <p:sp>
        <p:nvSpPr>
          <p:cNvPr id="23" name="TextBox 22">
            <a:extLst>
              <a:ext uri="{FF2B5EF4-FFF2-40B4-BE49-F238E27FC236}">
                <a16:creationId xmlns:a16="http://schemas.microsoft.com/office/drawing/2014/main" id="{008B0EB7-14CC-2C21-B354-B872C4BB5EA2}"/>
              </a:ext>
            </a:extLst>
          </p:cNvPr>
          <p:cNvSpPr txBox="1"/>
          <p:nvPr/>
        </p:nvSpPr>
        <p:spPr>
          <a:xfrm>
            <a:off x="6964902" y="2803593"/>
            <a:ext cx="1928932" cy="230832"/>
          </a:xfrm>
          <a:prstGeom prst="rect">
            <a:avLst/>
          </a:prstGeom>
          <a:noFill/>
        </p:spPr>
        <p:txBody>
          <a:bodyPr wrap="square" rtlCol="0">
            <a:spAutoFit/>
          </a:bodyPr>
          <a:lstStyle/>
          <a:p>
            <a:pPr algn="ctr"/>
            <a:r>
              <a:rPr lang="en-US" sz="900" b="1">
                <a:latin typeface="Ubuntu" panose="020B0504030602030204" pitchFamily="34" charset="0"/>
              </a:rPr>
              <a:t>HOMEOWNER CAPITAL STACK*</a:t>
            </a:r>
          </a:p>
        </p:txBody>
      </p:sp>
      <p:grpSp>
        <p:nvGrpSpPr>
          <p:cNvPr id="18" name="Group 17">
            <a:extLst>
              <a:ext uri="{FF2B5EF4-FFF2-40B4-BE49-F238E27FC236}">
                <a16:creationId xmlns:a16="http://schemas.microsoft.com/office/drawing/2014/main" id="{E5839C0F-042D-4B13-07A0-8346EFF1B8BA}"/>
              </a:ext>
            </a:extLst>
          </p:cNvPr>
          <p:cNvGrpSpPr/>
          <p:nvPr/>
        </p:nvGrpSpPr>
        <p:grpSpPr>
          <a:xfrm>
            <a:off x="7327499" y="3336744"/>
            <a:ext cx="1714172" cy="466579"/>
            <a:chOff x="7480311" y="3337630"/>
            <a:chExt cx="1714172" cy="466579"/>
          </a:xfrm>
          <a:effectLst/>
        </p:grpSpPr>
        <p:sp>
          <p:nvSpPr>
            <p:cNvPr id="41" name="Rectangle 40">
              <a:extLst>
                <a:ext uri="{FF2B5EF4-FFF2-40B4-BE49-F238E27FC236}">
                  <a16:creationId xmlns:a16="http://schemas.microsoft.com/office/drawing/2014/main" id="{B30F45CF-9A6C-62EC-AB04-AAF5EABB54AE}"/>
                </a:ext>
              </a:extLst>
            </p:cNvPr>
            <p:cNvSpPr/>
            <p:nvPr/>
          </p:nvSpPr>
          <p:spPr>
            <a:xfrm>
              <a:off x="7480311" y="3337630"/>
              <a:ext cx="1207925" cy="466579"/>
            </a:xfrm>
            <a:prstGeom prst="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latin typeface="Ubuntu" panose="020B0504030602030204" pitchFamily="34" charset="0"/>
                </a:rPr>
                <a:t>SHARED APPRECIATION MORTGAGE (SAM)</a:t>
              </a:r>
            </a:p>
          </p:txBody>
        </p:sp>
        <p:sp>
          <p:nvSpPr>
            <p:cNvPr id="48" name="TextBox 47">
              <a:extLst>
                <a:ext uri="{FF2B5EF4-FFF2-40B4-BE49-F238E27FC236}">
                  <a16:creationId xmlns:a16="http://schemas.microsoft.com/office/drawing/2014/main" id="{E1F11374-7422-C192-C577-368775B4709C}"/>
                </a:ext>
              </a:extLst>
            </p:cNvPr>
            <p:cNvSpPr txBox="1"/>
            <p:nvPr/>
          </p:nvSpPr>
          <p:spPr>
            <a:xfrm>
              <a:off x="8703278" y="3434498"/>
              <a:ext cx="491205" cy="230832"/>
            </a:xfrm>
            <a:prstGeom prst="rect">
              <a:avLst/>
            </a:prstGeom>
            <a:noFill/>
          </p:spPr>
          <p:txBody>
            <a:bodyPr wrap="square" rtlCol="0">
              <a:spAutoFit/>
            </a:bodyPr>
            <a:lstStyle/>
            <a:p>
              <a:r>
                <a:rPr lang="en-US" sz="900" b="1">
                  <a:latin typeface="Ubuntu" panose="020B0504030602030204" pitchFamily="34" charset="0"/>
                </a:rPr>
                <a:t>25%</a:t>
              </a:r>
            </a:p>
          </p:txBody>
        </p:sp>
      </p:grpSp>
      <p:grpSp>
        <p:nvGrpSpPr>
          <p:cNvPr id="24" name="Group 23">
            <a:extLst>
              <a:ext uri="{FF2B5EF4-FFF2-40B4-BE49-F238E27FC236}">
                <a16:creationId xmlns:a16="http://schemas.microsoft.com/office/drawing/2014/main" id="{B872F23F-E5C1-D07D-22FA-E8FE0CB1ED8C}"/>
              </a:ext>
            </a:extLst>
          </p:cNvPr>
          <p:cNvGrpSpPr/>
          <p:nvPr/>
        </p:nvGrpSpPr>
        <p:grpSpPr>
          <a:xfrm>
            <a:off x="7327499" y="3047675"/>
            <a:ext cx="1714172" cy="279207"/>
            <a:chOff x="7480311" y="3047675"/>
            <a:chExt cx="1714172" cy="279207"/>
          </a:xfrm>
          <a:solidFill>
            <a:srgbClr val="14935F"/>
          </a:solidFill>
        </p:grpSpPr>
        <p:sp>
          <p:nvSpPr>
            <p:cNvPr id="38" name="Rectangle 37">
              <a:extLst>
                <a:ext uri="{FF2B5EF4-FFF2-40B4-BE49-F238E27FC236}">
                  <a16:creationId xmlns:a16="http://schemas.microsoft.com/office/drawing/2014/main" id="{F88AB02F-AB3B-E511-27A8-6ECF48E4E10D}"/>
                </a:ext>
              </a:extLst>
            </p:cNvPr>
            <p:cNvSpPr/>
            <p:nvPr/>
          </p:nvSpPr>
          <p:spPr>
            <a:xfrm>
              <a:off x="7480311" y="3049960"/>
              <a:ext cx="1207925" cy="276922"/>
            </a:xfrm>
            <a:prstGeom prst="rect">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latin typeface="Ubuntu" panose="020B0504030602030204" pitchFamily="34" charset="0"/>
                </a:rPr>
                <a:t>DOWN PAYMENT</a:t>
              </a:r>
            </a:p>
          </p:txBody>
        </p:sp>
        <p:sp>
          <p:nvSpPr>
            <p:cNvPr id="52" name="TextBox 51">
              <a:extLst>
                <a:ext uri="{FF2B5EF4-FFF2-40B4-BE49-F238E27FC236}">
                  <a16:creationId xmlns:a16="http://schemas.microsoft.com/office/drawing/2014/main" id="{A6719CE5-120B-0305-AC00-875CD64D04F0}"/>
                </a:ext>
              </a:extLst>
            </p:cNvPr>
            <p:cNvSpPr txBox="1"/>
            <p:nvPr/>
          </p:nvSpPr>
          <p:spPr>
            <a:xfrm>
              <a:off x="8703278" y="3047675"/>
              <a:ext cx="491205" cy="230832"/>
            </a:xfrm>
            <a:prstGeom prst="rect">
              <a:avLst/>
            </a:prstGeom>
            <a:noFill/>
          </p:spPr>
          <p:txBody>
            <a:bodyPr wrap="square" rtlCol="0">
              <a:spAutoFit/>
            </a:bodyPr>
            <a:lstStyle/>
            <a:p>
              <a:r>
                <a:rPr lang="en-US" sz="900" b="1">
                  <a:latin typeface="Ubuntu" panose="020B0504030602030204" pitchFamily="34" charset="0"/>
                </a:rPr>
                <a:t>3%</a:t>
              </a:r>
            </a:p>
          </p:txBody>
        </p:sp>
      </p:grpSp>
      <p:grpSp>
        <p:nvGrpSpPr>
          <p:cNvPr id="3" name="Group 2">
            <a:extLst>
              <a:ext uri="{FF2B5EF4-FFF2-40B4-BE49-F238E27FC236}">
                <a16:creationId xmlns:a16="http://schemas.microsoft.com/office/drawing/2014/main" id="{A7A92F30-DD28-174C-8413-B79DB440F861}"/>
              </a:ext>
            </a:extLst>
          </p:cNvPr>
          <p:cNvGrpSpPr/>
          <p:nvPr/>
        </p:nvGrpSpPr>
        <p:grpSpPr>
          <a:xfrm>
            <a:off x="6457093" y="3811084"/>
            <a:ext cx="2594969" cy="814736"/>
            <a:chOff x="6599514" y="3811084"/>
            <a:chExt cx="2594969" cy="814736"/>
          </a:xfrm>
        </p:grpSpPr>
        <p:grpSp>
          <p:nvGrpSpPr>
            <p:cNvPr id="47" name="Group 46">
              <a:extLst>
                <a:ext uri="{FF2B5EF4-FFF2-40B4-BE49-F238E27FC236}">
                  <a16:creationId xmlns:a16="http://schemas.microsoft.com/office/drawing/2014/main" id="{BA4DA8F9-2CD7-027A-1F05-599E8DE9C0F5}"/>
                </a:ext>
              </a:extLst>
            </p:cNvPr>
            <p:cNvGrpSpPr/>
            <p:nvPr/>
          </p:nvGrpSpPr>
          <p:grpSpPr>
            <a:xfrm>
              <a:off x="6599514" y="3931849"/>
              <a:ext cx="969784" cy="500167"/>
              <a:chOff x="301054" y="3563770"/>
              <a:chExt cx="969784" cy="500167"/>
            </a:xfrm>
          </p:grpSpPr>
          <p:pic>
            <p:nvPicPr>
              <p:cNvPr id="45" name="Picture 4" descr="Guild Mortgage Launches Custom AI System, Streamlining Tasks and Improving  Efficiency">
                <a:extLst>
                  <a:ext uri="{FF2B5EF4-FFF2-40B4-BE49-F238E27FC236}">
                    <a16:creationId xmlns:a16="http://schemas.microsoft.com/office/drawing/2014/main" id="{62FF804C-2D59-54F7-6D17-08AE376AAF6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133" y="3807852"/>
                <a:ext cx="512170" cy="2560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62154C7F-4F1E-1F7D-FFB7-F14310F5F889}"/>
                  </a:ext>
                </a:extLst>
              </p:cNvPr>
              <p:cNvSpPr txBox="1"/>
              <p:nvPr/>
            </p:nvSpPr>
            <p:spPr>
              <a:xfrm>
                <a:off x="301054" y="3563770"/>
                <a:ext cx="969784" cy="230832"/>
              </a:xfrm>
              <a:prstGeom prst="rect">
                <a:avLst/>
              </a:prstGeom>
              <a:noFill/>
            </p:spPr>
            <p:txBody>
              <a:bodyPr wrap="square" rtlCol="0">
                <a:spAutoFit/>
              </a:bodyPr>
              <a:lstStyle/>
              <a:p>
                <a:r>
                  <a:rPr lang="en-US" sz="900" i="1">
                    <a:solidFill>
                      <a:schemeClr val="tx1"/>
                    </a:solidFill>
                    <a:latin typeface="Ubuntu Light" panose="020B0304030602030204" pitchFamily="34" charset="0"/>
                  </a:rPr>
                  <a:t>Originated by</a:t>
                </a:r>
              </a:p>
            </p:txBody>
          </p:sp>
        </p:grpSp>
        <p:sp>
          <p:nvSpPr>
            <p:cNvPr id="43" name="Rectangle 42">
              <a:extLst>
                <a:ext uri="{FF2B5EF4-FFF2-40B4-BE49-F238E27FC236}">
                  <a16:creationId xmlns:a16="http://schemas.microsoft.com/office/drawing/2014/main" id="{67186AC0-27B2-051A-DCF5-94B4F8CEA5A5}"/>
                </a:ext>
              </a:extLst>
            </p:cNvPr>
            <p:cNvSpPr/>
            <p:nvPr/>
          </p:nvSpPr>
          <p:spPr>
            <a:xfrm>
              <a:off x="7471844" y="3811084"/>
              <a:ext cx="1207925" cy="814736"/>
            </a:xfrm>
            <a:prstGeom prst="rect">
              <a:avLst/>
            </a:prstGeom>
            <a:solidFill>
              <a:srgbClr val="00334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latin typeface="Ubuntu" panose="020B0504030602030204" pitchFamily="34" charset="0"/>
                </a:rPr>
                <a:t>GSE-ELIGIBLE 1</a:t>
              </a:r>
              <a:r>
                <a:rPr lang="en-US" sz="800" b="1" baseline="30000">
                  <a:solidFill>
                    <a:schemeClr val="bg1"/>
                  </a:solidFill>
                  <a:latin typeface="Ubuntu" panose="020B0504030602030204" pitchFamily="34" charset="0"/>
                </a:rPr>
                <a:t>ST</a:t>
              </a:r>
              <a:r>
                <a:rPr lang="en-US" sz="800" b="1">
                  <a:solidFill>
                    <a:schemeClr val="bg1"/>
                  </a:solidFill>
                  <a:latin typeface="Ubuntu" panose="020B0504030602030204" pitchFamily="34" charset="0"/>
                </a:rPr>
                <a:t> MORTGAGE </a:t>
              </a:r>
            </a:p>
          </p:txBody>
        </p:sp>
        <p:sp>
          <p:nvSpPr>
            <p:cNvPr id="53" name="TextBox 52">
              <a:extLst>
                <a:ext uri="{FF2B5EF4-FFF2-40B4-BE49-F238E27FC236}">
                  <a16:creationId xmlns:a16="http://schemas.microsoft.com/office/drawing/2014/main" id="{B2DAEB09-0A96-76F1-C4B1-CECD1CFCBD03}"/>
                </a:ext>
              </a:extLst>
            </p:cNvPr>
            <p:cNvSpPr txBox="1"/>
            <p:nvPr/>
          </p:nvSpPr>
          <p:spPr>
            <a:xfrm>
              <a:off x="8703278" y="4111503"/>
              <a:ext cx="491205" cy="230832"/>
            </a:xfrm>
            <a:prstGeom prst="rect">
              <a:avLst/>
            </a:prstGeom>
            <a:noFill/>
          </p:spPr>
          <p:txBody>
            <a:bodyPr wrap="square" rtlCol="0">
              <a:spAutoFit/>
            </a:bodyPr>
            <a:lstStyle/>
            <a:p>
              <a:r>
                <a:rPr lang="en-US" sz="900" b="1">
                  <a:solidFill>
                    <a:schemeClr val="tx1"/>
                  </a:solidFill>
                  <a:latin typeface="Ubuntu" panose="020B0504030602030204" pitchFamily="34" charset="0"/>
                </a:rPr>
                <a:t>72%</a:t>
              </a:r>
            </a:p>
          </p:txBody>
        </p:sp>
      </p:grpSp>
      <p:sp>
        <p:nvSpPr>
          <p:cNvPr id="22" name="TextBox 21">
            <a:extLst>
              <a:ext uri="{FF2B5EF4-FFF2-40B4-BE49-F238E27FC236}">
                <a16:creationId xmlns:a16="http://schemas.microsoft.com/office/drawing/2014/main" id="{877B581E-6595-D513-99A3-F2306111A796}"/>
              </a:ext>
            </a:extLst>
          </p:cNvPr>
          <p:cNvSpPr txBox="1"/>
          <p:nvPr/>
        </p:nvSpPr>
        <p:spPr>
          <a:xfrm>
            <a:off x="1291631" y="4716202"/>
            <a:ext cx="5505543" cy="292388"/>
          </a:xfrm>
          <a:prstGeom prst="rect">
            <a:avLst/>
          </a:prstGeom>
          <a:noFill/>
        </p:spPr>
        <p:txBody>
          <a:bodyPr wrap="square">
            <a:spAutoFit/>
          </a:bodyPr>
          <a:lstStyle/>
          <a:p>
            <a:r>
              <a:rPr lang="en-US" sz="650" b="0" i="1" u="none" strike="noStrike">
                <a:solidFill>
                  <a:srgbClr val="000000"/>
                </a:solidFill>
                <a:effectLst/>
                <a:latin typeface="Ubuntu Light" panose="020B0304030602030204" pitchFamily="34" charset="0"/>
                <a:cs typeface="Arial" panose="020B0604020202020204" pitchFamily="34" charset="0"/>
              </a:rPr>
              <a:t>*A 3% contribution of gifts and grants </a:t>
            </a:r>
            <a:r>
              <a:rPr lang="en-US" sz="650" i="1">
                <a:latin typeface="Ubuntu Light" panose="020B0304030602030204" pitchFamily="34" charset="0"/>
                <a:cs typeface="Arial" panose="020B0604020202020204" pitchFamily="34" charset="0"/>
              </a:rPr>
              <a:t>as a  standard but negotiable by sponsor</a:t>
            </a:r>
            <a:r>
              <a:rPr lang="en-US" sz="650" b="0" i="1" u="none" strike="noStrike">
                <a:solidFill>
                  <a:srgbClr val="000000"/>
                </a:solidFill>
                <a:effectLst/>
                <a:latin typeface="Ubuntu Light" panose="020B0304030602030204" pitchFamily="34" charset="0"/>
                <a:cs typeface="Arial" panose="020B0604020202020204" pitchFamily="34" charset="0"/>
              </a:rPr>
              <a:t>. </a:t>
            </a:r>
            <a:r>
              <a:rPr lang="en-US" sz="650" b="0" i="1" u="none" strike="noStrike" err="1">
                <a:solidFill>
                  <a:srgbClr val="000000"/>
                </a:solidFill>
                <a:effectLst/>
                <a:latin typeface="Ubuntu Light" panose="020B0304030602030204" pitchFamily="34" charset="0"/>
                <a:cs typeface="Arial" panose="020B0604020202020204" pitchFamily="34" charset="0"/>
              </a:rPr>
              <a:t>Homium's</a:t>
            </a:r>
            <a:r>
              <a:rPr lang="en-US" sz="650" b="0" i="1" u="none" strike="noStrike">
                <a:solidFill>
                  <a:srgbClr val="000000"/>
                </a:solidFill>
                <a:effectLst/>
                <a:latin typeface="Ubuntu Light" panose="020B0304030602030204" pitchFamily="34" charset="0"/>
                <a:cs typeface="Arial" panose="020B0604020202020204" pitchFamily="34" charset="0"/>
              </a:rPr>
              <a:t> SAM qualifies as a Fannie-eligible Community Second, keeping the process seamless and competitive for both the borrower and private first lender.</a:t>
            </a:r>
            <a:endParaRPr lang="en-US" sz="650" i="1">
              <a:latin typeface="Ubuntu Light" panose="020B030403060203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2056F3C-9C4A-93D7-88C9-8B24D3A5B231}"/>
              </a:ext>
            </a:extLst>
          </p:cNvPr>
          <p:cNvSpPr txBox="1"/>
          <p:nvPr/>
        </p:nvSpPr>
        <p:spPr>
          <a:xfrm>
            <a:off x="6246595" y="3318611"/>
            <a:ext cx="1079942" cy="553998"/>
          </a:xfrm>
          <a:prstGeom prst="rect">
            <a:avLst/>
          </a:prstGeom>
          <a:noFill/>
        </p:spPr>
        <p:txBody>
          <a:bodyPr wrap="square" rtlCol="0">
            <a:spAutoFit/>
          </a:bodyPr>
          <a:lstStyle/>
          <a:p>
            <a:pPr algn="r"/>
            <a:r>
              <a:rPr lang="en-US" sz="750" i="1">
                <a:latin typeface="Ubuntu Light" panose="020B0304030602030204" pitchFamily="34" charset="0"/>
                <a:cs typeface="Arial" panose="020B0604020202020204" pitchFamily="34" charset="0"/>
              </a:rPr>
              <a:t>Homeownership Fund finances </a:t>
            </a:r>
            <a:r>
              <a:rPr lang="en-US" sz="750" i="1" err="1">
                <a:latin typeface="Ubuntu Light" panose="020B0304030602030204" pitchFamily="34" charset="0"/>
                <a:cs typeface="Arial" panose="020B0604020202020204" pitchFamily="34" charset="0"/>
              </a:rPr>
              <a:t>Homium</a:t>
            </a:r>
            <a:r>
              <a:rPr lang="en-US" sz="750" i="1">
                <a:latin typeface="Ubuntu Light" panose="020B0304030602030204" pitchFamily="34" charset="0"/>
                <a:cs typeface="Arial" panose="020B0604020202020204" pitchFamily="34" charset="0"/>
              </a:rPr>
              <a:t> SAM, filling affordability gap</a:t>
            </a:r>
          </a:p>
        </p:txBody>
      </p:sp>
      <p:sp>
        <p:nvSpPr>
          <p:cNvPr id="35" name="TextBox 34">
            <a:extLst>
              <a:ext uri="{FF2B5EF4-FFF2-40B4-BE49-F238E27FC236}">
                <a16:creationId xmlns:a16="http://schemas.microsoft.com/office/drawing/2014/main" id="{8C818715-8442-D485-43BE-B9701CEC5D67}"/>
              </a:ext>
            </a:extLst>
          </p:cNvPr>
          <p:cNvSpPr txBox="1"/>
          <p:nvPr/>
        </p:nvSpPr>
        <p:spPr>
          <a:xfrm>
            <a:off x="469963" y="791743"/>
            <a:ext cx="2227522" cy="261610"/>
          </a:xfrm>
          <a:prstGeom prst="rect">
            <a:avLst/>
          </a:prstGeom>
          <a:noFill/>
        </p:spPr>
        <p:txBody>
          <a:bodyPr wrap="square" rtlCol="0">
            <a:spAutoFit/>
          </a:bodyPr>
          <a:lstStyle/>
          <a:p>
            <a:r>
              <a:rPr lang="en-US" sz="1100" b="1">
                <a:latin typeface="Ubuntu" panose="020B0504030602030204" pitchFamily="34" charset="0"/>
              </a:rPr>
              <a:t>INITIAL PROGRAM DESIGN</a:t>
            </a:r>
          </a:p>
        </p:txBody>
      </p:sp>
      <p:sp>
        <p:nvSpPr>
          <p:cNvPr id="75" name="Rectangle 74">
            <a:extLst>
              <a:ext uri="{FF2B5EF4-FFF2-40B4-BE49-F238E27FC236}">
                <a16:creationId xmlns:a16="http://schemas.microsoft.com/office/drawing/2014/main" id="{629553EC-EADD-3D25-6664-F69CF324C046}"/>
              </a:ext>
            </a:extLst>
          </p:cNvPr>
          <p:cNvSpPr/>
          <p:nvPr/>
        </p:nvSpPr>
        <p:spPr>
          <a:xfrm>
            <a:off x="467710" y="2895430"/>
            <a:ext cx="1860547" cy="1040389"/>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Ubuntu" panose="020B0504030602030204" pitchFamily="34" charset="0"/>
              </a:rPr>
              <a:t>~$50MM KENTCUKY HOUSING CORP DREAM FUND</a:t>
            </a:r>
          </a:p>
          <a:p>
            <a:pPr algn="ctr"/>
            <a:endParaRPr lang="en-US" sz="500" b="1" dirty="0">
              <a:solidFill>
                <a:schemeClr val="bg1"/>
              </a:solidFill>
              <a:latin typeface="Ubuntu" panose="020B0504030602030204" pitchFamily="34" charset="0"/>
            </a:endParaRPr>
          </a:p>
          <a:p>
            <a:pPr algn="ctr"/>
            <a:endParaRPr lang="en-US" sz="1050" b="1" dirty="0">
              <a:solidFill>
                <a:schemeClr val="bg1"/>
              </a:solidFill>
              <a:latin typeface="Ubuntu" panose="020B0504030602030204" pitchFamily="34" charset="0"/>
            </a:endParaRPr>
          </a:p>
        </p:txBody>
      </p:sp>
      <p:sp>
        <p:nvSpPr>
          <p:cNvPr id="86" name="TextBox 85">
            <a:extLst>
              <a:ext uri="{FF2B5EF4-FFF2-40B4-BE49-F238E27FC236}">
                <a16:creationId xmlns:a16="http://schemas.microsoft.com/office/drawing/2014/main" id="{484F08F4-1B56-EAAA-FB9C-D0B2CE077948}"/>
              </a:ext>
            </a:extLst>
          </p:cNvPr>
          <p:cNvSpPr txBox="1"/>
          <p:nvPr/>
        </p:nvSpPr>
        <p:spPr>
          <a:xfrm>
            <a:off x="403681" y="1450115"/>
            <a:ext cx="1985316" cy="1323439"/>
          </a:xfrm>
          <a:prstGeom prst="rect">
            <a:avLst/>
          </a:prstGeom>
          <a:noFill/>
          <a:ln w="9525">
            <a:solidFill>
              <a:schemeClr val="tx1"/>
            </a:solidFill>
            <a:prstDash val="solid"/>
          </a:ln>
        </p:spPr>
        <p:txBody>
          <a:bodyPr wrap="square">
            <a:spAutoFit/>
          </a:bodyPr>
          <a:lstStyle/>
          <a:p>
            <a:r>
              <a:rPr lang="en-US" sz="1000" b="0" u="none" strike="noStrike" dirty="0">
                <a:solidFill>
                  <a:srgbClr val="000000"/>
                </a:solidFill>
                <a:effectLst/>
                <a:latin typeface="Ubuntu Light" panose="020B0304030602030204" pitchFamily="34" charset="0"/>
                <a:cs typeface="Arial" panose="020B0604020202020204" pitchFamily="34" charset="0"/>
              </a:rPr>
              <a:t>The anchor program sponsors </a:t>
            </a:r>
            <a:r>
              <a:rPr lang="en-US" sz="1000" dirty="0">
                <a:latin typeface="Ubuntu Light" panose="020B0304030602030204" pitchFamily="34" charset="0"/>
                <a:cs typeface="Arial" panose="020B0604020202020204" pitchFamily="34" charset="0"/>
              </a:rPr>
              <a:t>– KHC in partnership with local organizations </a:t>
            </a:r>
            <a:r>
              <a:rPr lang="en-US" sz="1000" b="0" u="none" strike="noStrike" dirty="0">
                <a:solidFill>
                  <a:srgbClr val="000000"/>
                </a:solidFill>
                <a:effectLst/>
                <a:latin typeface="Ubuntu Light" panose="020B0304030602030204" pitchFamily="34" charset="0"/>
                <a:cs typeface="Arial" panose="020B0604020202020204" pitchFamily="34" charset="0"/>
              </a:rPr>
              <a:t>alongside </a:t>
            </a:r>
            <a:r>
              <a:rPr lang="en-US" sz="1000" b="0" u="none" strike="noStrike" dirty="0" err="1">
                <a:solidFill>
                  <a:srgbClr val="000000"/>
                </a:solidFill>
                <a:effectLst/>
                <a:latin typeface="Ubuntu Light" panose="020B0304030602030204" pitchFamily="34" charset="0"/>
                <a:cs typeface="Arial" panose="020B0604020202020204" pitchFamily="34" charset="0"/>
              </a:rPr>
              <a:t>Homium</a:t>
            </a:r>
            <a:r>
              <a:rPr lang="en-US" sz="1000" b="0" u="none" strike="noStrike" dirty="0">
                <a:solidFill>
                  <a:srgbClr val="000000"/>
                </a:solidFill>
                <a:effectLst/>
                <a:latin typeface="Ubuntu Light" panose="020B0304030602030204" pitchFamily="34" charset="0"/>
                <a:cs typeface="Arial" panose="020B0604020202020204" pitchFamily="34" charset="0"/>
              </a:rPr>
              <a:t> and </a:t>
            </a:r>
            <a:r>
              <a:rPr lang="en-US" sz="1000" b="0" u="none" strike="noStrike" dirty="0" err="1">
                <a:solidFill>
                  <a:srgbClr val="000000"/>
                </a:solidFill>
                <a:effectLst/>
                <a:latin typeface="Ubuntu Light" panose="020B0304030602030204" pitchFamily="34" charset="0"/>
                <a:cs typeface="Arial" panose="020B0604020202020204" pitchFamily="34" charset="0"/>
              </a:rPr>
              <a:t>MPact</a:t>
            </a:r>
            <a:r>
              <a:rPr lang="en-US" sz="1000" b="0" u="none" strike="noStrike" dirty="0">
                <a:solidFill>
                  <a:srgbClr val="000000"/>
                </a:solidFill>
                <a:effectLst/>
                <a:latin typeface="Ubuntu Light" panose="020B0304030602030204" pitchFamily="34" charset="0"/>
                <a:cs typeface="Arial" panose="020B0604020202020204" pitchFamily="34" charset="0"/>
              </a:rPr>
              <a:t> Capital – co-creates an </a:t>
            </a:r>
            <a:r>
              <a:rPr lang="en-US" sz="1000" b="1" u="sng" strike="noStrike" dirty="0">
                <a:solidFill>
                  <a:srgbClr val="000000"/>
                </a:solidFill>
                <a:effectLst/>
                <a:latin typeface="Ubuntu Light" panose="020B0304030602030204" pitchFamily="34" charset="0"/>
                <a:cs typeface="Arial" panose="020B0604020202020204" pitchFamily="34" charset="0"/>
              </a:rPr>
              <a:t>impact framework</a:t>
            </a:r>
            <a:r>
              <a:rPr lang="en-US" sz="1000" b="1" u="none" strike="noStrike" dirty="0">
                <a:solidFill>
                  <a:srgbClr val="000000"/>
                </a:solidFill>
                <a:effectLst/>
                <a:latin typeface="Ubuntu Light" panose="020B0304030602030204" pitchFamily="34" charset="0"/>
                <a:cs typeface="Arial" panose="020B0604020202020204" pitchFamily="34" charset="0"/>
              </a:rPr>
              <a:t> </a:t>
            </a:r>
            <a:r>
              <a:rPr lang="en-US" sz="1000" b="0" u="none" strike="noStrike" dirty="0">
                <a:solidFill>
                  <a:srgbClr val="000000"/>
                </a:solidFill>
                <a:effectLst/>
                <a:latin typeface="Ubuntu Light" panose="020B0304030602030204" pitchFamily="34" charset="0"/>
                <a:cs typeface="Arial" panose="020B0604020202020204" pitchFamily="34" charset="0"/>
              </a:rPr>
              <a:t>to define and govern fund initiatives and activities.</a:t>
            </a:r>
            <a:endParaRPr lang="en-US" sz="1000" dirty="0">
              <a:latin typeface="Ubuntu Light" panose="020B030403060203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842484CE-6453-4F8F-CA49-F2AC218815DE}"/>
              </a:ext>
            </a:extLst>
          </p:cNvPr>
          <p:cNvGrpSpPr/>
          <p:nvPr/>
        </p:nvGrpSpPr>
        <p:grpSpPr>
          <a:xfrm>
            <a:off x="644462" y="3618291"/>
            <a:ext cx="1444456" cy="258787"/>
            <a:chOff x="404572" y="2290030"/>
            <a:chExt cx="1444456" cy="258787"/>
          </a:xfrm>
        </p:grpSpPr>
        <p:pic>
          <p:nvPicPr>
            <p:cNvPr id="73" name="Picture 72" descr="A blue letter on a black background&#10;&#10;Description automatically generated">
              <a:extLst>
                <a:ext uri="{FF2B5EF4-FFF2-40B4-BE49-F238E27FC236}">
                  <a16:creationId xmlns:a16="http://schemas.microsoft.com/office/drawing/2014/main" id="{B1EAFF41-EC45-1A5A-C054-D8C893DEF422}"/>
                </a:ext>
              </a:extLst>
            </p:cNvPr>
            <p:cNvPicPr>
              <a:picLocks noChangeAspect="1"/>
            </p:cNvPicPr>
            <p:nvPr/>
          </p:nvPicPr>
          <p:blipFill>
            <a:blip r:embed="rId6">
              <a:lum bright="70000" contrast="-70000"/>
            </a:blip>
            <a:stretch>
              <a:fillRect/>
            </a:stretch>
          </p:blipFill>
          <p:spPr>
            <a:xfrm>
              <a:off x="1056391" y="2338882"/>
              <a:ext cx="792637" cy="150821"/>
            </a:xfrm>
            <a:prstGeom prst="rect">
              <a:avLst/>
            </a:prstGeom>
          </p:spPr>
        </p:pic>
        <p:sp>
          <p:nvSpPr>
            <p:cNvPr id="74" name="Rectangle 73">
              <a:extLst>
                <a:ext uri="{FF2B5EF4-FFF2-40B4-BE49-F238E27FC236}">
                  <a16:creationId xmlns:a16="http://schemas.microsoft.com/office/drawing/2014/main" id="{B85965FC-1FF3-66FC-CAC3-773BDE44BB93}"/>
                </a:ext>
              </a:extLst>
            </p:cNvPr>
            <p:cNvSpPr/>
            <p:nvPr/>
          </p:nvSpPr>
          <p:spPr>
            <a:xfrm>
              <a:off x="404572" y="2290030"/>
              <a:ext cx="795381" cy="2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50" i="1">
                  <a:solidFill>
                    <a:schemeClr val="bg1"/>
                  </a:solidFill>
                  <a:latin typeface="Ubuntu Light" panose="020B0304030602030204" pitchFamily="34" charset="0"/>
                </a:rPr>
                <a:t>Powered by</a:t>
              </a:r>
            </a:p>
          </p:txBody>
        </p:sp>
      </p:grpSp>
      <p:sp>
        <p:nvSpPr>
          <p:cNvPr id="91" name="Rectangle 90">
            <a:extLst>
              <a:ext uri="{FF2B5EF4-FFF2-40B4-BE49-F238E27FC236}">
                <a16:creationId xmlns:a16="http://schemas.microsoft.com/office/drawing/2014/main" id="{C403DA67-68CB-ECC2-0EF8-B1561BCAE44F}"/>
              </a:ext>
            </a:extLst>
          </p:cNvPr>
          <p:cNvSpPr/>
          <p:nvPr/>
        </p:nvSpPr>
        <p:spPr>
          <a:xfrm>
            <a:off x="2645671" y="3382311"/>
            <a:ext cx="1208617" cy="931478"/>
          </a:xfrm>
          <a:prstGeom prst="rect">
            <a:avLst/>
          </a:prstGeom>
          <a:solidFill>
            <a:srgbClr val="0A4A3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latin typeface="Ubuntu" panose="020B0504030602030204" pitchFamily="34" charset="0"/>
              </a:rPr>
              <a:t>CORPORATE FOUNDATIONS, OTHER FOUNDATIONS, INDIVIDUALS &amp; DONOR ADVISED FUNDS</a:t>
            </a:r>
          </a:p>
        </p:txBody>
      </p:sp>
      <p:sp>
        <p:nvSpPr>
          <p:cNvPr id="92" name="Rectangle 91">
            <a:extLst>
              <a:ext uri="{FF2B5EF4-FFF2-40B4-BE49-F238E27FC236}">
                <a16:creationId xmlns:a16="http://schemas.microsoft.com/office/drawing/2014/main" id="{BDEBB49A-A48F-8C85-442E-2E3386F32D48}"/>
              </a:ext>
            </a:extLst>
          </p:cNvPr>
          <p:cNvSpPr/>
          <p:nvPr/>
        </p:nvSpPr>
        <p:spPr>
          <a:xfrm>
            <a:off x="2652825" y="2212129"/>
            <a:ext cx="1208617" cy="816897"/>
          </a:xfrm>
          <a:prstGeom prst="rect">
            <a:avLst/>
          </a:prstGeom>
          <a:solidFill>
            <a:srgbClr val="140F5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 b="1" dirty="0">
                <a:latin typeface="Ubuntu" panose="020B0504030602030204" pitchFamily="34" charset="0"/>
              </a:rPr>
              <a:t>KY STATE, GOVERNMENTS, LOCAL MUNICIPALITIES &amp; FHLB. </a:t>
            </a:r>
          </a:p>
        </p:txBody>
      </p:sp>
      <p:cxnSp>
        <p:nvCxnSpPr>
          <p:cNvPr id="104" name="Straight Connector 103">
            <a:extLst>
              <a:ext uri="{FF2B5EF4-FFF2-40B4-BE49-F238E27FC236}">
                <a16:creationId xmlns:a16="http://schemas.microsoft.com/office/drawing/2014/main" id="{2E9342FA-E54C-8A7B-DF66-3740DE9C9175}"/>
              </a:ext>
            </a:extLst>
          </p:cNvPr>
          <p:cNvCxnSpPr>
            <a:cxnSpLocks/>
          </p:cNvCxnSpPr>
          <p:nvPr/>
        </p:nvCxnSpPr>
        <p:spPr>
          <a:xfrm>
            <a:off x="2520288" y="1313982"/>
            <a:ext cx="0" cy="3118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33586D0-F70C-C45A-C94B-90E8478726E9}"/>
              </a:ext>
            </a:extLst>
          </p:cNvPr>
          <p:cNvSpPr/>
          <p:nvPr/>
        </p:nvSpPr>
        <p:spPr>
          <a:xfrm>
            <a:off x="5135375" y="2877822"/>
            <a:ext cx="1007633" cy="633805"/>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Ubuntu" panose="020B0504030602030204" pitchFamily="34" charset="0"/>
              </a:rPr>
              <a:t>Up to $50MM</a:t>
            </a:r>
          </a:p>
        </p:txBody>
      </p:sp>
      <p:cxnSp>
        <p:nvCxnSpPr>
          <p:cNvPr id="111" name="Straight Arrow Connector 110">
            <a:extLst>
              <a:ext uri="{FF2B5EF4-FFF2-40B4-BE49-F238E27FC236}">
                <a16:creationId xmlns:a16="http://schemas.microsoft.com/office/drawing/2014/main" id="{BE02F71F-7990-899C-F703-88F9CCA3E466}"/>
              </a:ext>
            </a:extLst>
          </p:cNvPr>
          <p:cNvCxnSpPr>
            <a:cxnSpLocks/>
            <a:stCxn id="92" idx="3"/>
          </p:cNvCxnSpPr>
          <p:nvPr/>
        </p:nvCxnSpPr>
        <p:spPr>
          <a:xfrm flipV="1">
            <a:off x="3861442" y="2469511"/>
            <a:ext cx="475028" cy="151067"/>
          </a:xfrm>
          <a:prstGeom prst="straightConnector1">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F479A6C-44A2-832B-0BFD-63BAB4E72189}"/>
              </a:ext>
            </a:extLst>
          </p:cNvPr>
          <p:cNvSpPr txBox="1"/>
          <p:nvPr/>
        </p:nvSpPr>
        <p:spPr>
          <a:xfrm>
            <a:off x="4814685" y="1339655"/>
            <a:ext cx="1374533" cy="1131079"/>
          </a:xfrm>
          <a:prstGeom prst="rect">
            <a:avLst/>
          </a:prstGeom>
          <a:noFill/>
        </p:spPr>
        <p:txBody>
          <a:bodyPr wrap="square">
            <a:spAutoFit/>
          </a:bodyPr>
          <a:lstStyle/>
          <a:p>
            <a:pPr algn="ctr"/>
            <a:r>
              <a:rPr lang="en-US" sz="750" b="0" u="none" strike="noStrike" err="1">
                <a:solidFill>
                  <a:srgbClr val="000000"/>
                </a:solidFill>
                <a:effectLst/>
                <a:latin typeface="Ubuntu Light" panose="020B0304030602030204" pitchFamily="34" charset="0"/>
                <a:cs typeface="Arial" panose="020B0604020202020204" pitchFamily="34" charset="0"/>
              </a:rPr>
              <a:t>MPact</a:t>
            </a:r>
            <a:r>
              <a:rPr lang="en-US" sz="750" b="0" u="none" strike="noStrike">
                <a:solidFill>
                  <a:srgbClr val="000000"/>
                </a:solidFill>
                <a:effectLst/>
                <a:latin typeface="Ubuntu Light" panose="020B0304030602030204" pitchFamily="34" charset="0"/>
                <a:cs typeface="Arial" panose="020B0604020202020204" pitchFamily="34" charset="0"/>
              </a:rPr>
              <a:t> is an </a:t>
            </a:r>
            <a:r>
              <a:rPr lang="en-US" sz="750" b="1" u="none" strike="noStrike">
                <a:solidFill>
                  <a:srgbClr val="000000"/>
                </a:solidFill>
                <a:effectLst/>
                <a:latin typeface="Ubuntu Light" panose="020B0304030602030204" pitchFamily="34" charset="0"/>
                <a:cs typeface="Arial" panose="020B0604020202020204" pitchFamily="34" charset="0"/>
              </a:rPr>
              <a:t>impact-focused SEC RIA</a:t>
            </a:r>
            <a:r>
              <a:rPr lang="en-US" sz="750" b="0" u="none" strike="noStrike">
                <a:solidFill>
                  <a:srgbClr val="000000"/>
                </a:solidFill>
                <a:effectLst/>
                <a:latin typeface="Ubuntu Light" panose="020B0304030602030204" pitchFamily="34" charset="0"/>
                <a:cs typeface="Arial" panose="020B0604020202020204" pitchFamily="34" charset="0"/>
              </a:rPr>
              <a:t> </a:t>
            </a:r>
            <a:r>
              <a:rPr lang="en-US" sz="750">
                <a:latin typeface="Ubuntu Light" panose="020B0304030602030204" pitchFamily="34" charset="0"/>
                <a:cs typeface="Arial" panose="020B0604020202020204" pitchFamily="34" charset="0"/>
              </a:rPr>
              <a:t> that</a:t>
            </a:r>
            <a:r>
              <a:rPr lang="en-US" sz="750" b="0" u="none" strike="noStrike">
                <a:solidFill>
                  <a:srgbClr val="000000"/>
                </a:solidFill>
                <a:effectLst/>
                <a:latin typeface="Ubuntu Light" panose="020B0304030602030204" pitchFamily="34" charset="0"/>
                <a:cs typeface="Arial" panose="020B0604020202020204" pitchFamily="34" charset="0"/>
              </a:rPr>
              <a:t> pools tax-exempt dollars with HFAs at origination to preserve Fannie eligibility or support additional investment through secondary </a:t>
            </a:r>
            <a:r>
              <a:rPr lang="en-US" sz="750">
                <a:latin typeface="Ubuntu Light" panose="020B0304030602030204" pitchFamily="34" charset="0"/>
                <a:cs typeface="Arial" panose="020B0604020202020204" pitchFamily="34" charset="0"/>
              </a:rPr>
              <a:t>sales of loans with CRA, impact, or other qualifying attributes.</a:t>
            </a:r>
          </a:p>
        </p:txBody>
      </p:sp>
      <p:sp>
        <p:nvSpPr>
          <p:cNvPr id="138" name="TextBox 137">
            <a:extLst>
              <a:ext uri="{FF2B5EF4-FFF2-40B4-BE49-F238E27FC236}">
                <a16:creationId xmlns:a16="http://schemas.microsoft.com/office/drawing/2014/main" id="{CAEC4E4A-54B7-BA73-62DF-284940874D39}"/>
              </a:ext>
            </a:extLst>
          </p:cNvPr>
          <p:cNvSpPr txBox="1"/>
          <p:nvPr/>
        </p:nvSpPr>
        <p:spPr>
          <a:xfrm>
            <a:off x="3911913" y="4113095"/>
            <a:ext cx="2231095" cy="507831"/>
          </a:xfrm>
          <a:prstGeom prst="rect">
            <a:avLst/>
          </a:prstGeom>
          <a:noFill/>
        </p:spPr>
        <p:txBody>
          <a:bodyPr wrap="square" rtlCol="0">
            <a:spAutoFit/>
          </a:bodyPr>
          <a:lstStyle/>
          <a:p>
            <a:r>
              <a:rPr lang="en-US" sz="900" i="1">
                <a:latin typeface="Ubuntu Light" panose="020B0304030602030204" pitchFamily="34" charset="0"/>
              </a:rPr>
              <a:t>Foundations and Donors can contribute funds through Realize Impact or direct to the Homeownership Initiative </a:t>
            </a:r>
          </a:p>
        </p:txBody>
      </p:sp>
      <p:sp>
        <p:nvSpPr>
          <p:cNvPr id="4" name="Rectangle 3">
            <a:extLst>
              <a:ext uri="{FF2B5EF4-FFF2-40B4-BE49-F238E27FC236}">
                <a16:creationId xmlns:a16="http://schemas.microsoft.com/office/drawing/2014/main" id="{91D28C21-99AC-37E0-39AD-F7E250482DC5}"/>
              </a:ext>
            </a:extLst>
          </p:cNvPr>
          <p:cNvSpPr/>
          <p:nvPr/>
        </p:nvSpPr>
        <p:spPr>
          <a:xfrm>
            <a:off x="474070" y="1048011"/>
            <a:ext cx="2123349" cy="2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Ubuntu Light" panose="020B0304030602030204" pitchFamily="34" charset="0"/>
              </a:rPr>
              <a:t>Define Fund structure and Governance</a:t>
            </a:r>
          </a:p>
        </p:txBody>
      </p:sp>
      <p:grpSp>
        <p:nvGrpSpPr>
          <p:cNvPr id="34" name="Group 33">
            <a:extLst>
              <a:ext uri="{FF2B5EF4-FFF2-40B4-BE49-F238E27FC236}">
                <a16:creationId xmlns:a16="http://schemas.microsoft.com/office/drawing/2014/main" id="{0EA471C9-FB83-F6EF-6AB6-F67036A8321A}"/>
              </a:ext>
            </a:extLst>
          </p:cNvPr>
          <p:cNvGrpSpPr/>
          <p:nvPr/>
        </p:nvGrpSpPr>
        <p:grpSpPr>
          <a:xfrm>
            <a:off x="6766664" y="793629"/>
            <a:ext cx="2123349" cy="488624"/>
            <a:chOff x="6847298" y="802880"/>
            <a:chExt cx="2123349" cy="488624"/>
          </a:xfrm>
        </p:grpSpPr>
        <p:sp>
          <p:nvSpPr>
            <p:cNvPr id="61" name="TextBox 60">
              <a:extLst>
                <a:ext uri="{FF2B5EF4-FFF2-40B4-BE49-F238E27FC236}">
                  <a16:creationId xmlns:a16="http://schemas.microsoft.com/office/drawing/2014/main" id="{8D7CD968-627C-EE55-F606-5EB8B21FF97A}"/>
                </a:ext>
              </a:extLst>
            </p:cNvPr>
            <p:cNvSpPr txBox="1"/>
            <p:nvPr/>
          </p:nvSpPr>
          <p:spPr>
            <a:xfrm>
              <a:off x="6847298" y="802880"/>
              <a:ext cx="1968246" cy="261610"/>
            </a:xfrm>
            <a:prstGeom prst="rect">
              <a:avLst/>
            </a:prstGeom>
            <a:noFill/>
          </p:spPr>
          <p:txBody>
            <a:bodyPr wrap="square" rtlCol="0">
              <a:spAutoFit/>
            </a:bodyPr>
            <a:lstStyle/>
            <a:p>
              <a:r>
                <a:rPr lang="en-US" sz="1100" b="1">
                  <a:latin typeface="Ubuntu" panose="020B0504030602030204" pitchFamily="34" charset="0"/>
                </a:rPr>
                <a:t>HOMEBUYER ACCESS</a:t>
              </a:r>
            </a:p>
          </p:txBody>
        </p:sp>
        <p:sp>
          <p:nvSpPr>
            <p:cNvPr id="7" name="Rectangle 6">
              <a:extLst>
                <a:ext uri="{FF2B5EF4-FFF2-40B4-BE49-F238E27FC236}">
                  <a16:creationId xmlns:a16="http://schemas.microsoft.com/office/drawing/2014/main" id="{9766277A-C079-13CA-B5F3-ED00EBB8C930}"/>
                </a:ext>
              </a:extLst>
            </p:cNvPr>
            <p:cNvSpPr/>
            <p:nvPr/>
          </p:nvSpPr>
          <p:spPr>
            <a:xfrm>
              <a:off x="6847298" y="1032717"/>
              <a:ext cx="2123349" cy="2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Ubuntu Light" panose="020B0304030602030204" pitchFamily="34" charset="0"/>
                </a:rPr>
                <a:t>Deploy capital to fill homeownership gaps for FTHB</a:t>
              </a:r>
            </a:p>
          </p:txBody>
        </p:sp>
      </p:grpSp>
      <p:pic>
        <p:nvPicPr>
          <p:cNvPr id="99" name="Picture 2" descr="Realize Impact (h) 400 – Realize Impact">
            <a:extLst>
              <a:ext uri="{FF2B5EF4-FFF2-40B4-BE49-F238E27FC236}">
                <a16:creationId xmlns:a16="http://schemas.microsoft.com/office/drawing/2014/main" id="{40D273A5-298A-2A57-004D-CC8125A1CFC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0504" y="3526055"/>
            <a:ext cx="716113" cy="340483"/>
          </a:xfrm>
          <a:prstGeom prst="rect">
            <a:avLst/>
          </a:prstGeom>
          <a:solidFill>
            <a:schemeClr val="bg1"/>
          </a:solidFill>
        </p:spPr>
      </p:pic>
      <p:cxnSp>
        <p:nvCxnSpPr>
          <p:cNvPr id="25" name="Straight Connector 24">
            <a:extLst>
              <a:ext uri="{FF2B5EF4-FFF2-40B4-BE49-F238E27FC236}">
                <a16:creationId xmlns:a16="http://schemas.microsoft.com/office/drawing/2014/main" id="{EBF77DED-89A5-5E44-60A5-9F417BDBEF3E}"/>
              </a:ext>
            </a:extLst>
          </p:cNvPr>
          <p:cNvCxnSpPr>
            <a:cxnSpLocks/>
          </p:cNvCxnSpPr>
          <p:nvPr/>
        </p:nvCxnSpPr>
        <p:spPr>
          <a:xfrm>
            <a:off x="6223942" y="1358612"/>
            <a:ext cx="0" cy="3118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E52529D-20EA-6F49-643F-B58BCBF2EF59}"/>
              </a:ext>
            </a:extLst>
          </p:cNvPr>
          <p:cNvSpPr/>
          <p:nvPr/>
        </p:nvSpPr>
        <p:spPr>
          <a:xfrm>
            <a:off x="398965" y="4025707"/>
            <a:ext cx="1985315" cy="6053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latin typeface="Ubuntu Light" panose="020B0304030602030204" pitchFamily="34" charset="0"/>
              </a:rPr>
              <a:t>In partnership with state and local housing finance agencies, municipalities, nonprofits and foundations, and corporates.</a:t>
            </a:r>
          </a:p>
        </p:txBody>
      </p:sp>
      <p:sp>
        <p:nvSpPr>
          <p:cNvPr id="8" name="TextBox 7">
            <a:extLst>
              <a:ext uri="{FF2B5EF4-FFF2-40B4-BE49-F238E27FC236}">
                <a16:creationId xmlns:a16="http://schemas.microsoft.com/office/drawing/2014/main" id="{AA98FD62-BBF3-2F90-3953-2CC7402941ED}"/>
              </a:ext>
            </a:extLst>
          </p:cNvPr>
          <p:cNvSpPr txBox="1"/>
          <p:nvPr/>
        </p:nvSpPr>
        <p:spPr>
          <a:xfrm>
            <a:off x="6129237" y="4424257"/>
            <a:ext cx="1198262" cy="200055"/>
          </a:xfrm>
          <a:prstGeom prst="rect">
            <a:avLst/>
          </a:prstGeom>
          <a:noFill/>
        </p:spPr>
        <p:txBody>
          <a:bodyPr wrap="square" rtlCol="0">
            <a:spAutoFit/>
          </a:bodyPr>
          <a:lstStyle/>
          <a:p>
            <a:pPr algn="r"/>
            <a:r>
              <a:rPr lang="en-US" sz="700" i="1">
                <a:latin typeface="Ubuntu Light" panose="020B0304030602030204" pitchFamily="34" charset="0"/>
                <a:cs typeface="Arial" panose="020B0604020202020204" pitchFamily="34" charset="0"/>
              </a:rPr>
              <a:t>Or other qualifying lender</a:t>
            </a:r>
          </a:p>
        </p:txBody>
      </p:sp>
      <p:sp>
        <p:nvSpPr>
          <p:cNvPr id="9" name="TextBox 8">
            <a:extLst>
              <a:ext uri="{FF2B5EF4-FFF2-40B4-BE49-F238E27FC236}">
                <a16:creationId xmlns:a16="http://schemas.microsoft.com/office/drawing/2014/main" id="{DD9E0145-B10F-6B4C-DDE3-A6E49593E201}"/>
              </a:ext>
            </a:extLst>
          </p:cNvPr>
          <p:cNvSpPr txBox="1"/>
          <p:nvPr/>
        </p:nvSpPr>
        <p:spPr>
          <a:xfrm>
            <a:off x="4476201" y="3822658"/>
            <a:ext cx="1198262" cy="307777"/>
          </a:xfrm>
          <a:prstGeom prst="rect">
            <a:avLst/>
          </a:prstGeom>
          <a:noFill/>
        </p:spPr>
        <p:txBody>
          <a:bodyPr wrap="square" rtlCol="0">
            <a:spAutoFit/>
          </a:bodyPr>
          <a:lstStyle/>
          <a:p>
            <a:r>
              <a:rPr lang="en-US" sz="700" i="1">
                <a:latin typeface="Ubuntu Light" panose="020B0304030602030204" pitchFamily="34" charset="0"/>
                <a:cs typeface="Arial" panose="020B0604020202020204" pitchFamily="34" charset="0"/>
              </a:rPr>
              <a:t>Or other fiscal sponsor/partner</a:t>
            </a:r>
          </a:p>
        </p:txBody>
      </p:sp>
      <p:cxnSp>
        <p:nvCxnSpPr>
          <p:cNvPr id="11" name="Straight Connector 10">
            <a:extLst>
              <a:ext uri="{FF2B5EF4-FFF2-40B4-BE49-F238E27FC236}">
                <a16:creationId xmlns:a16="http://schemas.microsoft.com/office/drawing/2014/main" id="{4BAD98EB-A523-77D5-247A-413514F27C9B}"/>
              </a:ext>
            </a:extLst>
          </p:cNvPr>
          <p:cNvCxnSpPr>
            <a:cxnSpLocks/>
          </p:cNvCxnSpPr>
          <p:nvPr/>
        </p:nvCxnSpPr>
        <p:spPr>
          <a:xfrm flipH="1">
            <a:off x="7099772" y="3015157"/>
            <a:ext cx="1790241" cy="0"/>
          </a:xfrm>
          <a:prstGeom prst="line">
            <a:avLst/>
          </a:prstGeom>
          <a:ln>
            <a:solidFill>
              <a:srgbClr val="00334A"/>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C1640DC-4945-0095-B145-4E70099147CB}"/>
              </a:ext>
            </a:extLst>
          </p:cNvPr>
          <p:cNvGrpSpPr/>
          <p:nvPr/>
        </p:nvGrpSpPr>
        <p:grpSpPr>
          <a:xfrm>
            <a:off x="3247607" y="802429"/>
            <a:ext cx="2085794" cy="483346"/>
            <a:chOff x="3188940" y="793630"/>
            <a:chExt cx="2085794" cy="483346"/>
          </a:xfrm>
        </p:grpSpPr>
        <p:grpSp>
          <p:nvGrpSpPr>
            <p:cNvPr id="32" name="Group 31">
              <a:extLst>
                <a:ext uri="{FF2B5EF4-FFF2-40B4-BE49-F238E27FC236}">
                  <a16:creationId xmlns:a16="http://schemas.microsoft.com/office/drawing/2014/main" id="{2202A7BF-CECD-482B-0B22-16062AF41448}"/>
                </a:ext>
              </a:extLst>
            </p:cNvPr>
            <p:cNvGrpSpPr/>
            <p:nvPr/>
          </p:nvGrpSpPr>
          <p:grpSpPr>
            <a:xfrm>
              <a:off x="3539446" y="793630"/>
              <a:ext cx="1735288" cy="483346"/>
              <a:chOff x="3783469" y="792457"/>
              <a:chExt cx="1735288" cy="483346"/>
            </a:xfrm>
          </p:grpSpPr>
          <p:sp>
            <p:nvSpPr>
              <p:cNvPr id="51" name="TextBox 50">
                <a:extLst>
                  <a:ext uri="{FF2B5EF4-FFF2-40B4-BE49-F238E27FC236}">
                    <a16:creationId xmlns:a16="http://schemas.microsoft.com/office/drawing/2014/main" id="{360E9AA6-4E3B-125F-987F-A5214ABA90D7}"/>
                  </a:ext>
                </a:extLst>
              </p:cNvPr>
              <p:cNvSpPr txBox="1"/>
              <p:nvPr/>
            </p:nvSpPr>
            <p:spPr>
              <a:xfrm>
                <a:off x="3783469" y="792457"/>
                <a:ext cx="1595930" cy="261610"/>
              </a:xfrm>
              <a:prstGeom prst="rect">
                <a:avLst/>
              </a:prstGeom>
              <a:noFill/>
            </p:spPr>
            <p:txBody>
              <a:bodyPr wrap="square" rtlCol="0">
                <a:spAutoFit/>
              </a:bodyPr>
              <a:lstStyle/>
              <a:p>
                <a:r>
                  <a:rPr lang="en-US" sz="1100" b="1">
                    <a:latin typeface="Ubuntu" panose="020B0504030602030204" pitchFamily="34" charset="0"/>
                  </a:rPr>
                  <a:t>FUND FORMATION</a:t>
                </a:r>
              </a:p>
            </p:txBody>
          </p:sp>
          <p:sp>
            <p:nvSpPr>
              <p:cNvPr id="6" name="Rectangle 5">
                <a:extLst>
                  <a:ext uri="{FF2B5EF4-FFF2-40B4-BE49-F238E27FC236}">
                    <a16:creationId xmlns:a16="http://schemas.microsoft.com/office/drawing/2014/main" id="{E2D5709F-A72F-6B97-B22A-D44DF2485D08}"/>
                  </a:ext>
                </a:extLst>
              </p:cNvPr>
              <p:cNvSpPr/>
              <p:nvPr/>
            </p:nvSpPr>
            <p:spPr>
              <a:xfrm>
                <a:off x="3783469" y="1017016"/>
                <a:ext cx="1735288" cy="2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Ubuntu Light" panose="020B0304030602030204" pitchFamily="34" charset="0"/>
                  </a:rPr>
                  <a:t>Attract community aligned investors</a:t>
                </a:r>
              </a:p>
            </p:txBody>
          </p:sp>
        </p:grpSp>
        <p:sp>
          <p:nvSpPr>
            <p:cNvPr id="16" name="Oval 15">
              <a:extLst>
                <a:ext uri="{FF2B5EF4-FFF2-40B4-BE49-F238E27FC236}">
                  <a16:creationId xmlns:a16="http://schemas.microsoft.com/office/drawing/2014/main" id="{AEA39881-7F25-1B82-5E02-8CA6A76BB489}"/>
                </a:ext>
              </a:extLst>
            </p:cNvPr>
            <p:cNvSpPr/>
            <p:nvPr/>
          </p:nvSpPr>
          <p:spPr>
            <a:xfrm>
              <a:off x="3188940" y="864043"/>
              <a:ext cx="317632" cy="317632"/>
            </a:xfrm>
            <a:prstGeom prst="ellipse">
              <a:avLst/>
            </a:prstGeom>
            <a:solidFill>
              <a:srgbClr val="0033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Ubuntu" panose="020B0504030602030204" pitchFamily="34" charset="0"/>
                </a:rPr>
                <a:t>2</a:t>
              </a:r>
            </a:p>
          </p:txBody>
        </p:sp>
      </p:grpSp>
      <p:sp>
        <p:nvSpPr>
          <p:cNvPr id="17" name="Oval 16">
            <a:extLst>
              <a:ext uri="{FF2B5EF4-FFF2-40B4-BE49-F238E27FC236}">
                <a16:creationId xmlns:a16="http://schemas.microsoft.com/office/drawing/2014/main" id="{58A5BD1B-EF94-2433-191F-E5E2B1103C16}"/>
              </a:ext>
            </a:extLst>
          </p:cNvPr>
          <p:cNvSpPr/>
          <p:nvPr/>
        </p:nvSpPr>
        <p:spPr>
          <a:xfrm>
            <a:off x="6400540" y="872842"/>
            <a:ext cx="317632" cy="317632"/>
          </a:xfrm>
          <a:prstGeom prst="ellipse">
            <a:avLst/>
          </a:prstGeom>
          <a:solidFill>
            <a:srgbClr val="0033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Ubuntu" panose="020B0504030602030204" pitchFamily="34" charset="0"/>
              </a:rPr>
              <a:t>3</a:t>
            </a:r>
          </a:p>
        </p:txBody>
      </p:sp>
      <p:cxnSp>
        <p:nvCxnSpPr>
          <p:cNvPr id="26" name="Straight Arrow Connector 25">
            <a:extLst>
              <a:ext uri="{FF2B5EF4-FFF2-40B4-BE49-F238E27FC236}">
                <a16:creationId xmlns:a16="http://schemas.microsoft.com/office/drawing/2014/main" id="{2D05C14B-149B-05D7-1C08-0503E2E546B3}"/>
              </a:ext>
            </a:extLst>
          </p:cNvPr>
          <p:cNvCxnSpPr>
            <a:cxnSpLocks/>
            <a:stCxn id="86" idx="2"/>
          </p:cNvCxnSpPr>
          <p:nvPr/>
        </p:nvCxnSpPr>
        <p:spPr>
          <a:xfrm>
            <a:off x="1396339" y="2773554"/>
            <a:ext cx="0" cy="79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descr="A logo with colorful lines&#10;&#10;Description automatically generated">
            <a:extLst>
              <a:ext uri="{FF2B5EF4-FFF2-40B4-BE49-F238E27FC236}">
                <a16:creationId xmlns:a16="http://schemas.microsoft.com/office/drawing/2014/main" id="{76FD78B1-EDCC-304B-6D41-A899146BF1E6}"/>
              </a:ext>
            </a:extLst>
          </p:cNvPr>
          <p:cNvPicPr>
            <a:picLocks noChangeAspect="1"/>
          </p:cNvPicPr>
          <p:nvPr/>
        </p:nvPicPr>
        <p:blipFill>
          <a:blip r:embed="rId8"/>
          <a:srcRect l="18966" r="18087"/>
          <a:stretch>
            <a:fillRect/>
          </a:stretch>
        </p:blipFill>
        <p:spPr>
          <a:xfrm>
            <a:off x="4290504" y="2076277"/>
            <a:ext cx="555566" cy="461161"/>
          </a:xfrm>
          <a:prstGeom prst="rect">
            <a:avLst/>
          </a:prstGeom>
          <a:solidFill>
            <a:schemeClr val="bg1"/>
          </a:solidFill>
        </p:spPr>
      </p:pic>
      <p:sp>
        <p:nvSpPr>
          <p:cNvPr id="10" name="Slide Number Placeholder 2">
            <a:extLst>
              <a:ext uri="{FF2B5EF4-FFF2-40B4-BE49-F238E27FC236}">
                <a16:creationId xmlns:a16="http://schemas.microsoft.com/office/drawing/2014/main" id="{C8088200-3733-C861-11D2-F13ADB193739}"/>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12</a:t>
            </a:fld>
            <a:endParaRPr lang="en" sz="800">
              <a:solidFill>
                <a:srgbClr val="061D29"/>
              </a:solidFill>
              <a:latin typeface="Ubuntu Light"/>
              <a:sym typeface="Ubuntu Light"/>
            </a:endParaRPr>
          </a:p>
        </p:txBody>
      </p:sp>
      <p:pic>
        <p:nvPicPr>
          <p:cNvPr id="30" name="Picture 29" descr="A blue and green logo&#10;&#10;Description automatically generated">
            <a:extLst>
              <a:ext uri="{FF2B5EF4-FFF2-40B4-BE49-F238E27FC236}">
                <a16:creationId xmlns:a16="http://schemas.microsoft.com/office/drawing/2014/main" id="{3DABA2D7-D690-6BC2-3968-86BD25D4CEB2}"/>
              </a:ext>
            </a:extLst>
          </p:cNvPr>
          <p:cNvPicPr>
            <a:picLocks noChangeAspect="1"/>
          </p:cNvPicPr>
          <p:nvPr/>
        </p:nvPicPr>
        <p:blipFill>
          <a:blip r:embed="rId9"/>
          <a:stretch>
            <a:fillRect/>
          </a:stretch>
        </p:blipFill>
        <p:spPr>
          <a:xfrm>
            <a:off x="2597419" y="1368370"/>
            <a:ext cx="1534127" cy="415791"/>
          </a:xfrm>
          <a:prstGeom prst="rect">
            <a:avLst/>
          </a:prstGeom>
        </p:spPr>
      </p:pic>
    </p:spTree>
    <p:extLst>
      <p:ext uri="{BB962C8B-B14F-4D97-AF65-F5344CB8AC3E}">
        <p14:creationId xmlns:p14="http://schemas.microsoft.com/office/powerpoint/2010/main" val="392682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9F3B-5E41-E898-4BDC-6AF01A4154AE}"/>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734437FC-5377-1B31-EC01-52EA40695B04}"/>
              </a:ext>
            </a:extLst>
          </p:cNvPr>
          <p:cNvGrpSpPr/>
          <p:nvPr/>
        </p:nvGrpSpPr>
        <p:grpSpPr>
          <a:xfrm>
            <a:off x="5558429" y="715877"/>
            <a:ext cx="3349331" cy="2847414"/>
            <a:chOff x="4454141" y="935988"/>
            <a:chExt cx="4406900" cy="3746500"/>
          </a:xfrm>
        </p:grpSpPr>
        <p:pic>
          <p:nvPicPr>
            <p:cNvPr id="14" name="Picture 13" descr="A diagram of a building and a target borrower&#10;&#10;Description automatically generated">
              <a:extLst>
                <a:ext uri="{FF2B5EF4-FFF2-40B4-BE49-F238E27FC236}">
                  <a16:creationId xmlns:a16="http://schemas.microsoft.com/office/drawing/2014/main" id="{83B7C080-6722-C674-BAC7-49D9395D4941}"/>
                </a:ext>
              </a:extLst>
            </p:cNvPr>
            <p:cNvPicPr>
              <a:picLocks noChangeAspect="1"/>
            </p:cNvPicPr>
            <p:nvPr/>
          </p:nvPicPr>
          <p:blipFill>
            <a:blip r:embed="rId3"/>
            <a:stretch>
              <a:fillRect/>
            </a:stretch>
          </p:blipFill>
          <p:spPr>
            <a:xfrm>
              <a:off x="4454141" y="935988"/>
              <a:ext cx="4406900" cy="3746500"/>
            </a:xfrm>
            <a:prstGeom prst="rect">
              <a:avLst/>
            </a:prstGeom>
          </p:spPr>
        </p:pic>
        <p:sp>
          <p:nvSpPr>
            <p:cNvPr id="16" name="Rectangle 15">
              <a:extLst>
                <a:ext uri="{FF2B5EF4-FFF2-40B4-BE49-F238E27FC236}">
                  <a16:creationId xmlns:a16="http://schemas.microsoft.com/office/drawing/2014/main" id="{571AF2C7-54CE-919C-9584-E4AC2FFBA398}"/>
                </a:ext>
              </a:extLst>
            </p:cNvPr>
            <p:cNvSpPr/>
            <p:nvPr/>
          </p:nvSpPr>
          <p:spPr>
            <a:xfrm>
              <a:off x="5601809" y="2068872"/>
              <a:ext cx="878890" cy="581472"/>
            </a:xfrm>
            <a:prstGeom prst="rect">
              <a:avLst/>
            </a:prstGeom>
            <a:solidFill>
              <a:schemeClr val="bg1"/>
            </a:solidFill>
            <a:ln>
              <a:noFill/>
            </a:ln>
            <a:scene3d>
              <a:camera prst="isometricRightUp"/>
              <a:lightRig rig="balanced" dir="t"/>
            </a:scene3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ln>
                    <a:solidFill>
                      <a:schemeClr val="bg2"/>
                    </a:solidFill>
                  </a:ln>
                  <a:latin typeface="Ubuntu" panose="020B0504030602030204" pitchFamily="34" charset="0"/>
                </a:rPr>
                <a:t>End-to-End </a:t>
              </a:r>
            </a:p>
            <a:p>
              <a:pPr algn="ctr"/>
              <a:r>
                <a:rPr lang="en-US" sz="900">
                  <a:ln>
                    <a:solidFill>
                      <a:schemeClr val="bg2"/>
                    </a:solidFill>
                  </a:ln>
                  <a:latin typeface="Ubuntu" panose="020B0504030602030204" pitchFamily="34" charset="0"/>
                </a:rPr>
                <a:t>Fund</a:t>
              </a:r>
            </a:p>
          </p:txBody>
        </p:sp>
      </p:grpSp>
      <p:sp>
        <p:nvSpPr>
          <p:cNvPr id="2" name="Title 1">
            <a:extLst>
              <a:ext uri="{FF2B5EF4-FFF2-40B4-BE49-F238E27FC236}">
                <a16:creationId xmlns:a16="http://schemas.microsoft.com/office/drawing/2014/main" id="{82E245A5-3959-0EC9-5BFA-AAEB425E05B1}"/>
              </a:ext>
            </a:extLst>
          </p:cNvPr>
          <p:cNvSpPr>
            <a:spLocks noGrp="1"/>
          </p:cNvSpPr>
          <p:nvPr>
            <p:ph type="title"/>
          </p:nvPr>
        </p:nvSpPr>
        <p:spPr>
          <a:xfrm>
            <a:off x="302310" y="282582"/>
            <a:ext cx="8303662" cy="426454"/>
          </a:xfrm>
        </p:spPr>
        <p:txBody>
          <a:bodyPr>
            <a:noAutofit/>
          </a:bodyPr>
          <a:lstStyle/>
          <a:p>
            <a:pPr algn="ctr"/>
            <a:r>
              <a:rPr lang="en-US" sz="2000" err="1">
                <a:solidFill>
                  <a:srgbClr val="00334A"/>
                </a:solidFill>
                <a:latin typeface="Goudy Old Style" panose="02020502050305020303" pitchFamily="18" charset="77"/>
                <a:cs typeface="Taviraj" panose="020B0604020202020204" charset="-34"/>
              </a:rPr>
              <a:t>Homium</a:t>
            </a:r>
            <a:r>
              <a:rPr lang="en-US" sz="2000">
                <a:solidFill>
                  <a:srgbClr val="00334A"/>
                </a:solidFill>
                <a:latin typeface="Goudy Old Style" panose="02020502050305020303" pitchFamily="18" charset="77"/>
                <a:cs typeface="Taviraj" panose="020B0604020202020204" charset="-34"/>
              </a:rPr>
              <a:t> offers an End-to-End Fund Model for Sponsors to Directly Finance Homeownership</a:t>
            </a:r>
          </a:p>
        </p:txBody>
      </p:sp>
      <p:sp>
        <p:nvSpPr>
          <p:cNvPr id="8" name="Slide Number Placeholder 2">
            <a:extLst>
              <a:ext uri="{FF2B5EF4-FFF2-40B4-BE49-F238E27FC236}">
                <a16:creationId xmlns:a16="http://schemas.microsoft.com/office/drawing/2014/main" id="{49632F1E-A7A3-B0AB-0EAD-D30111222989}"/>
              </a:ext>
            </a:extLst>
          </p:cNvPr>
          <p:cNvSpPr txBox="1">
            <a:spLocks/>
          </p:cNvSpPr>
          <p:nvPr/>
        </p:nvSpPr>
        <p:spPr>
          <a:xfrm>
            <a:off x="8472451" y="4696100"/>
            <a:ext cx="548700" cy="3231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800" smtClean="0">
                <a:latin typeface="Ubuntu Light" panose="020B0304030602030204" pitchFamily="34" charset="0"/>
              </a:rPr>
              <a:pPr algn="r"/>
              <a:t>13</a:t>
            </a:fld>
            <a:endParaRPr lang="en" sz="800">
              <a:latin typeface="Ubuntu Light" panose="020B0304030602030204" pitchFamily="34" charset="0"/>
            </a:endParaRPr>
          </a:p>
        </p:txBody>
      </p:sp>
      <p:sp>
        <p:nvSpPr>
          <p:cNvPr id="11" name="TextBox 10">
            <a:extLst>
              <a:ext uri="{FF2B5EF4-FFF2-40B4-BE49-F238E27FC236}">
                <a16:creationId xmlns:a16="http://schemas.microsoft.com/office/drawing/2014/main" id="{E6FADE0B-55B2-96CC-95DE-D2F4B747DB8C}"/>
              </a:ext>
            </a:extLst>
          </p:cNvPr>
          <p:cNvSpPr txBox="1"/>
          <p:nvPr/>
        </p:nvSpPr>
        <p:spPr>
          <a:xfrm>
            <a:off x="476640" y="922367"/>
            <a:ext cx="5081789" cy="2031325"/>
          </a:xfrm>
          <a:prstGeom prst="rect">
            <a:avLst/>
          </a:prstGeom>
          <a:noFill/>
        </p:spPr>
        <p:txBody>
          <a:bodyPr wrap="square">
            <a:spAutoFit/>
          </a:bodyPr>
          <a:lstStyle/>
          <a:p>
            <a:pPr marR="0" lvl="0">
              <a:tabLst>
                <a:tab pos="457200" algn="l"/>
              </a:tabLst>
            </a:pPr>
            <a:r>
              <a:rPr lang="en-US" sz="1050" b="1">
                <a:solidFill>
                  <a:schemeClr val="dk1"/>
                </a:solidFill>
                <a:latin typeface="Ubuntu Light" panose="020B0304030602030204" pitchFamily="34" charset="0"/>
                <a:ea typeface="Century Gothic"/>
                <a:cs typeface="Century Gothic"/>
                <a:sym typeface="Century Gothic"/>
              </a:rPr>
              <a:t>Fiscal Sponsors can create a community-focused homeownership fund to increase home ownership, build household wealth, strengthen financial resilience, and reverse inequities in lending markets that prevent homeownership. </a:t>
            </a:r>
          </a:p>
          <a:p>
            <a:pPr marR="0" lvl="0">
              <a:tabLst>
                <a:tab pos="457200" algn="l"/>
              </a:tabLst>
            </a:pPr>
            <a:endParaRPr lang="en-US" sz="1050">
              <a:solidFill>
                <a:schemeClr val="dk1"/>
              </a:solidFill>
              <a:latin typeface="Ubuntu Light" panose="020B0304030602030204" pitchFamily="34" charset="0"/>
              <a:ea typeface="Century Gothic"/>
              <a:cs typeface="Century Gothic"/>
              <a:sym typeface="Century Gothic"/>
            </a:endParaRPr>
          </a:p>
          <a:p>
            <a:pPr marR="0" lvl="0">
              <a:tabLst>
                <a:tab pos="457200" algn="l"/>
              </a:tabLst>
            </a:pPr>
            <a:r>
              <a:rPr lang="en-US" sz="1050">
                <a:solidFill>
                  <a:schemeClr val="dk1"/>
                </a:solidFill>
                <a:latin typeface="Ubuntu Light" panose="020B0304030602030204" pitchFamily="34" charset="0"/>
                <a:ea typeface="Century Gothic"/>
                <a:cs typeface="Century Gothic"/>
                <a:sym typeface="Century Gothic"/>
              </a:rPr>
              <a:t>The community homeownership funds will collect gifts, grants, and program-related investment from sponsors and channel them into pooled shared appreciation loans tailored to local needs.</a:t>
            </a:r>
          </a:p>
          <a:p>
            <a:pPr marR="0" lvl="0">
              <a:tabLst>
                <a:tab pos="457200" algn="l"/>
              </a:tabLst>
            </a:pPr>
            <a:endParaRPr lang="en-US" sz="1050">
              <a:solidFill>
                <a:schemeClr val="dk1"/>
              </a:solidFill>
              <a:latin typeface="Ubuntu Light" panose="020B0304030602030204" pitchFamily="34" charset="0"/>
              <a:ea typeface="Century Gothic"/>
              <a:cs typeface="Century Gothic"/>
              <a:sym typeface="Century Gothic"/>
            </a:endParaRPr>
          </a:p>
          <a:p>
            <a:pPr marR="0" lvl="0">
              <a:tabLst>
                <a:tab pos="457200" algn="l"/>
              </a:tabLst>
            </a:pPr>
            <a:r>
              <a:rPr lang="en-US" sz="1050">
                <a:solidFill>
                  <a:schemeClr val="dk1"/>
                </a:solidFill>
                <a:latin typeface="Ubuntu Light" panose="020B0304030602030204" pitchFamily="34" charset="0"/>
                <a:ea typeface="Century Gothic"/>
                <a:cs typeface="Century Gothic"/>
                <a:sym typeface="Century Gothic"/>
              </a:rPr>
              <a:t>By capturing a share of the appreciation from these loans, the fund becomes self-sustaining, enabling future generations of homeowners to benefit. Homium provides the financial infrastructure and technology needed to support and scale programs like this. </a:t>
            </a:r>
          </a:p>
        </p:txBody>
      </p:sp>
      <p:sp>
        <p:nvSpPr>
          <p:cNvPr id="18" name="TextBox 17">
            <a:extLst>
              <a:ext uri="{FF2B5EF4-FFF2-40B4-BE49-F238E27FC236}">
                <a16:creationId xmlns:a16="http://schemas.microsoft.com/office/drawing/2014/main" id="{05CA3399-B60A-E508-679E-3525EFAB452C}"/>
              </a:ext>
            </a:extLst>
          </p:cNvPr>
          <p:cNvSpPr txBox="1"/>
          <p:nvPr/>
        </p:nvSpPr>
        <p:spPr>
          <a:xfrm>
            <a:off x="476640" y="3033430"/>
            <a:ext cx="8431120" cy="1554272"/>
          </a:xfrm>
          <a:prstGeom prst="rect">
            <a:avLst/>
          </a:prstGeom>
          <a:noFill/>
        </p:spPr>
        <p:txBody>
          <a:bodyPr wrap="square">
            <a:spAutoFit/>
          </a:bodyPr>
          <a:lstStyle/>
          <a:p>
            <a:pPr marR="0" lvl="0">
              <a:tabLst>
                <a:tab pos="457200" algn="l"/>
              </a:tabLst>
            </a:pPr>
            <a:r>
              <a:rPr lang="en-US" sz="1100" b="1">
                <a:solidFill>
                  <a:schemeClr val="dk1"/>
                </a:solidFill>
                <a:latin typeface="Ubuntu Light" panose="020B0304030602030204" pitchFamily="34" charset="0"/>
                <a:ea typeface="Century Gothic"/>
                <a:cs typeface="Century Gothic"/>
                <a:sym typeface="Century Gothic"/>
              </a:rPr>
              <a:t>Here’s how it works: </a:t>
            </a:r>
          </a:p>
          <a:p>
            <a:pPr marR="0" lvl="0">
              <a:tabLst>
                <a:tab pos="457200" algn="l"/>
              </a:tabLst>
            </a:pPr>
            <a:endParaRPr lang="en-US" sz="600">
              <a:solidFill>
                <a:schemeClr val="dk1"/>
              </a:solidFill>
              <a:latin typeface="Ubuntu Light" panose="020B0304030602030204" pitchFamily="34" charset="0"/>
              <a:ea typeface="Century Gothic"/>
              <a:cs typeface="Century Gothic"/>
              <a:sym typeface="Century Gothic"/>
            </a:endParaRPr>
          </a:p>
          <a:p>
            <a:pPr marL="228600" marR="0" lvl="0" indent="-228600">
              <a:buFont typeface="+mj-lt"/>
              <a:buAutoNum type="arabicPeriod"/>
              <a:tabLst>
                <a:tab pos="457200" algn="l"/>
              </a:tabLst>
            </a:pPr>
            <a:r>
              <a:rPr lang="en-US" sz="1100" i="1">
                <a:solidFill>
                  <a:schemeClr val="dk1"/>
                </a:solidFill>
                <a:latin typeface="Ubuntu Light" panose="020B0304030602030204" pitchFamily="34" charset="0"/>
                <a:ea typeface="Century Gothic"/>
                <a:cs typeface="Century Gothic"/>
                <a:sym typeface="Century Gothic"/>
              </a:rPr>
              <a:t>Sponsors contribute to a non-profit entity, which uses the funds to purchase </a:t>
            </a:r>
            <a:r>
              <a:rPr lang="en-US" sz="1100" i="1" err="1">
                <a:solidFill>
                  <a:schemeClr val="dk1"/>
                </a:solidFill>
                <a:latin typeface="Ubuntu Light" panose="020B0304030602030204" pitchFamily="34" charset="0"/>
                <a:ea typeface="Century Gothic"/>
                <a:cs typeface="Century Gothic"/>
                <a:sym typeface="Century Gothic"/>
              </a:rPr>
              <a:t>Homium</a:t>
            </a:r>
            <a:r>
              <a:rPr lang="en-US" sz="1100" i="1">
                <a:solidFill>
                  <a:schemeClr val="dk1"/>
                </a:solidFill>
                <a:latin typeface="Ubuntu Light" panose="020B0304030602030204" pitchFamily="34" charset="0"/>
                <a:ea typeface="Century Gothic"/>
                <a:cs typeface="Century Gothic"/>
                <a:sym typeface="Century Gothic"/>
              </a:rPr>
              <a:t> tokens tied to a pool of shared appreciation loans tailored to the specifications of the custom homeownership program.</a:t>
            </a:r>
          </a:p>
          <a:p>
            <a:pPr marL="228600" marR="0" lvl="0" indent="-228600">
              <a:buFont typeface="+mj-lt"/>
              <a:buAutoNum type="arabicPeriod"/>
              <a:tabLst>
                <a:tab pos="457200" algn="l"/>
              </a:tabLst>
            </a:pPr>
            <a:endParaRPr lang="en-US" sz="600" i="1">
              <a:solidFill>
                <a:schemeClr val="dk1"/>
              </a:solidFill>
              <a:latin typeface="Ubuntu Light" panose="020B0304030602030204" pitchFamily="34" charset="0"/>
              <a:ea typeface="Century Gothic"/>
              <a:cs typeface="Century Gothic"/>
              <a:sym typeface="Century Gothic"/>
            </a:endParaRPr>
          </a:p>
          <a:p>
            <a:pPr marL="228600" marR="0" lvl="0" indent="-228600">
              <a:buFont typeface="+mj-lt"/>
              <a:buAutoNum type="arabicPeriod"/>
              <a:tabLst>
                <a:tab pos="457200" algn="l"/>
              </a:tabLst>
            </a:pPr>
            <a:r>
              <a:rPr lang="en-US" sz="1100" i="1" err="1">
                <a:solidFill>
                  <a:schemeClr val="dk1"/>
                </a:solidFill>
                <a:latin typeface="Ubuntu Light" panose="020B0304030602030204" pitchFamily="34" charset="0"/>
                <a:ea typeface="Century Gothic"/>
                <a:cs typeface="Century Gothic"/>
                <a:sym typeface="Century Gothic"/>
              </a:rPr>
              <a:t>Homium</a:t>
            </a:r>
            <a:r>
              <a:rPr lang="en-US" sz="1100" i="1">
                <a:solidFill>
                  <a:schemeClr val="dk1"/>
                </a:solidFill>
                <a:latin typeface="Ubuntu Light" panose="020B0304030602030204" pitchFamily="34" charset="0"/>
                <a:ea typeface="Century Gothic"/>
                <a:cs typeface="Century Gothic"/>
                <a:sym typeface="Century Gothic"/>
              </a:rPr>
              <a:t> acts as the lender of record, securitizing the loans into a low-cost indexed fund that can either stand alone or be pooled with similar programs. </a:t>
            </a:r>
          </a:p>
          <a:p>
            <a:pPr marL="228600" marR="0" lvl="0" indent="-228600">
              <a:buFont typeface="+mj-lt"/>
              <a:buAutoNum type="arabicPeriod"/>
              <a:tabLst>
                <a:tab pos="457200" algn="l"/>
              </a:tabLst>
            </a:pPr>
            <a:endParaRPr lang="en-US" sz="600" i="1">
              <a:solidFill>
                <a:schemeClr val="dk1"/>
              </a:solidFill>
              <a:latin typeface="Ubuntu Light" panose="020B0304030602030204" pitchFamily="34" charset="0"/>
              <a:ea typeface="Century Gothic"/>
              <a:cs typeface="Century Gothic"/>
              <a:sym typeface="Century Gothic"/>
            </a:endParaRPr>
          </a:p>
          <a:p>
            <a:pPr marL="228600" marR="0" lvl="0" indent="-228600">
              <a:buFont typeface="+mj-lt"/>
              <a:buAutoNum type="arabicPeriod"/>
              <a:tabLst>
                <a:tab pos="457200" algn="l"/>
              </a:tabLst>
            </a:pPr>
            <a:r>
              <a:rPr lang="en-US" sz="1100" i="1">
                <a:solidFill>
                  <a:schemeClr val="dk1"/>
                </a:solidFill>
                <a:latin typeface="Ubuntu Light" panose="020B0304030602030204" pitchFamily="34" charset="0"/>
                <a:ea typeface="Century Gothic"/>
                <a:cs typeface="Century Gothic"/>
                <a:sym typeface="Century Gothic"/>
              </a:rPr>
              <a:t>The fund has real-time visibility into the portfolio’s performance and impact and can seamlessly deploy and recycle program funds to build a lasting community homeownership endowment. </a:t>
            </a:r>
            <a:endParaRPr lang="en-US" sz="1200">
              <a:solidFill>
                <a:schemeClr val="dk1"/>
              </a:solidFill>
              <a:latin typeface="Ubuntu Light" panose="020B0304030602030204" pitchFamily="34" charset="0"/>
              <a:ea typeface="Century Gothic"/>
              <a:cs typeface="Century Gothic"/>
              <a:sym typeface="Century Gothic"/>
            </a:endParaRPr>
          </a:p>
        </p:txBody>
      </p:sp>
    </p:spTree>
    <p:extLst>
      <p:ext uri="{BB962C8B-B14F-4D97-AF65-F5344CB8AC3E}">
        <p14:creationId xmlns:p14="http://schemas.microsoft.com/office/powerpoint/2010/main" val="425459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6094-F3A0-7F89-2395-9AA660E772EC}"/>
              </a:ext>
            </a:extLst>
          </p:cNvPr>
          <p:cNvSpPr>
            <a:spLocks noGrp="1"/>
          </p:cNvSpPr>
          <p:nvPr>
            <p:ph type="title"/>
          </p:nvPr>
        </p:nvSpPr>
        <p:spPr>
          <a:xfrm>
            <a:off x="311700" y="382667"/>
            <a:ext cx="8303662" cy="426454"/>
          </a:xfrm>
        </p:spPr>
        <p:txBody>
          <a:bodyPr>
            <a:noAutofit/>
          </a:bodyPr>
          <a:lstStyle/>
          <a:p>
            <a:pPr algn="ctr"/>
            <a:r>
              <a:rPr lang="en-US" sz="2000" dirty="0">
                <a:solidFill>
                  <a:srgbClr val="00334A"/>
                </a:solidFill>
                <a:latin typeface="Goudy Old Style" panose="02020502050305020303" pitchFamily="18" charset="77"/>
                <a:cs typeface="Taviraj" panose="020B0604020202020204" charset="-34"/>
              </a:rPr>
              <a:t>Kentucky Housing Corp can continue its leadership in the housing market using </a:t>
            </a:r>
            <a:r>
              <a:rPr lang="en-US" sz="2000" dirty="0" err="1">
                <a:solidFill>
                  <a:srgbClr val="00334A"/>
                </a:solidFill>
                <a:latin typeface="Goudy Old Style" panose="02020502050305020303" pitchFamily="18" charset="77"/>
                <a:cs typeface="Taviraj" panose="020B0604020202020204" charset="-34"/>
              </a:rPr>
              <a:t>Homium</a:t>
            </a:r>
            <a:r>
              <a:rPr lang="en-US" sz="2000" dirty="0">
                <a:solidFill>
                  <a:srgbClr val="00334A"/>
                </a:solidFill>
                <a:latin typeface="Goudy Old Style" panose="02020502050305020303" pitchFamily="18" charset="77"/>
                <a:cs typeface="Taviraj" panose="020B0604020202020204" charset="-34"/>
              </a:rPr>
              <a:t> to deliver a sustainable, evergreen program with lasting impact.</a:t>
            </a:r>
          </a:p>
        </p:txBody>
      </p:sp>
      <p:sp>
        <p:nvSpPr>
          <p:cNvPr id="3" name="Content Placeholder 2">
            <a:extLst>
              <a:ext uri="{FF2B5EF4-FFF2-40B4-BE49-F238E27FC236}">
                <a16:creationId xmlns:a16="http://schemas.microsoft.com/office/drawing/2014/main" id="{D91E2876-AD9D-F6F4-BB86-0F5E6FE7D698}"/>
              </a:ext>
            </a:extLst>
          </p:cNvPr>
          <p:cNvSpPr>
            <a:spLocks noGrp="1"/>
          </p:cNvSpPr>
          <p:nvPr>
            <p:ph sz="half" idx="2"/>
          </p:nvPr>
        </p:nvSpPr>
        <p:spPr>
          <a:xfrm>
            <a:off x="146048" y="1099078"/>
            <a:ext cx="1783976" cy="460126"/>
          </a:xfrm>
        </p:spPr>
        <p:txBody>
          <a:bodyPr anchor="ctr"/>
          <a:lstStyle/>
          <a:p>
            <a:pPr marL="139700" indent="0" algn="ctr">
              <a:buNone/>
            </a:pPr>
            <a:r>
              <a:rPr lang="en-US" sz="1200" b="1">
                <a:solidFill>
                  <a:schemeClr val="accent1"/>
                </a:solidFill>
                <a:latin typeface="Ubuntu" panose="020B0504030602030204" pitchFamily="34" charset="0"/>
              </a:rPr>
              <a:t>HOMIUM</a:t>
            </a:r>
          </a:p>
          <a:p>
            <a:endParaRPr lang="en-US"/>
          </a:p>
        </p:txBody>
      </p:sp>
      <p:sp>
        <p:nvSpPr>
          <p:cNvPr id="7" name="TextBox 6">
            <a:extLst>
              <a:ext uri="{FF2B5EF4-FFF2-40B4-BE49-F238E27FC236}">
                <a16:creationId xmlns:a16="http://schemas.microsoft.com/office/drawing/2014/main" id="{73EFECEC-BEEA-091C-1AC5-50653C3F8CE9}"/>
              </a:ext>
            </a:extLst>
          </p:cNvPr>
          <p:cNvSpPr txBox="1"/>
          <p:nvPr/>
        </p:nvSpPr>
        <p:spPr>
          <a:xfrm>
            <a:off x="-173427" y="1616137"/>
            <a:ext cx="2299232" cy="2169825"/>
          </a:xfrm>
          <a:prstGeom prst="rect">
            <a:avLst/>
          </a:prstGeom>
          <a:noFill/>
        </p:spPr>
        <p:txBody>
          <a:bodyPr wrap="square">
            <a:spAutoFit/>
          </a:bodyPr>
          <a:lstStyle/>
          <a:p>
            <a:pPr marL="571500" lvl="6" indent="-171450">
              <a:buClrTx/>
              <a:buSzPts val="1200"/>
              <a:buFont typeface="Arial" panose="020B0604020202020204" pitchFamily="34" charset="0"/>
              <a:buChar char="•"/>
            </a:pPr>
            <a:r>
              <a:rPr lang="en-US" sz="900" b="1" dirty="0">
                <a:solidFill>
                  <a:schemeClr val="tx1"/>
                </a:solidFill>
                <a:latin typeface="Ubuntu Light" panose="020B0304030602030204" pitchFamily="34" charset="0"/>
                <a:ea typeface="Century Gothic"/>
                <a:cs typeface="Century Gothic"/>
                <a:sym typeface="Century Gothic"/>
              </a:rPr>
              <a:t>Costs estimated to be well over 10% of AUM per year</a:t>
            </a:r>
          </a:p>
          <a:p>
            <a:pPr marL="571500" lvl="6" indent="-171450">
              <a:buClrTx/>
              <a:buSzPts val="1200"/>
              <a:buFont typeface="Arial" panose="020B0604020202020204" pitchFamily="34" charset="0"/>
              <a:buChar char="•"/>
            </a:pP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r>
              <a:rPr lang="en-US" sz="900" dirty="0">
                <a:solidFill>
                  <a:schemeClr val="tx1"/>
                </a:solidFill>
                <a:latin typeface="Ubuntu Light" panose="020B0304030602030204" pitchFamily="34" charset="0"/>
                <a:ea typeface="Century Gothic"/>
                <a:cs typeface="Century Gothic"/>
                <a:sym typeface="Century Gothic"/>
              </a:rPr>
              <a:t>Loan pool will be </a:t>
            </a:r>
            <a:r>
              <a:rPr lang="en-US" sz="900" i="1" dirty="0">
                <a:solidFill>
                  <a:schemeClr val="tx1"/>
                </a:solidFill>
                <a:latin typeface="Ubuntu Light" panose="020B0304030602030204" pitchFamily="34" charset="0"/>
                <a:ea typeface="Century Gothic"/>
                <a:cs typeface="Century Gothic"/>
                <a:sym typeface="Century Gothic"/>
              </a:rPr>
              <a:t>illiquid</a:t>
            </a: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r>
              <a:rPr lang="en-US" sz="900" dirty="0">
                <a:solidFill>
                  <a:schemeClr val="tx1"/>
                </a:solidFill>
                <a:latin typeface="Ubuntu Light" panose="020B0304030602030204" pitchFamily="34" charset="0"/>
                <a:ea typeface="Century Gothic"/>
                <a:cs typeface="Century Gothic"/>
                <a:sym typeface="Century Gothic"/>
              </a:rPr>
              <a:t>Available funds limited to state investment</a:t>
            </a:r>
          </a:p>
          <a:p>
            <a:pPr marL="571500" lvl="6" indent="-171450">
              <a:buClrTx/>
              <a:buSzPts val="1200"/>
              <a:buFont typeface="Arial" panose="020B0604020202020204" pitchFamily="34" charset="0"/>
              <a:buChar char="•"/>
            </a:pP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r>
              <a:rPr lang="en-US" sz="900" dirty="0">
                <a:solidFill>
                  <a:schemeClr val="tx1"/>
                </a:solidFill>
                <a:latin typeface="Ubuntu Light" panose="020B0304030602030204" pitchFamily="34" charset="0"/>
                <a:ea typeface="Century Gothic"/>
                <a:cs typeface="Century Gothic"/>
                <a:sym typeface="Century Gothic"/>
              </a:rPr>
              <a:t>Opaque structure</a:t>
            </a:r>
          </a:p>
          <a:p>
            <a:pPr marL="571500" lvl="6" indent="-171450">
              <a:buClrTx/>
              <a:buSzPts val="1200"/>
              <a:buFont typeface="Arial" panose="020B0604020202020204" pitchFamily="34" charset="0"/>
              <a:buChar char="•"/>
            </a:pP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r>
              <a:rPr lang="en-US" sz="900" dirty="0">
                <a:solidFill>
                  <a:schemeClr val="tx1"/>
                </a:solidFill>
                <a:latin typeface="Ubuntu Light" panose="020B0304030602030204" pitchFamily="34" charset="0"/>
                <a:ea typeface="Century Gothic"/>
                <a:cs typeface="Century Gothic"/>
                <a:sym typeface="Century Gothic"/>
              </a:rPr>
              <a:t>Dependent on high-fee originators</a:t>
            </a:r>
          </a:p>
          <a:p>
            <a:pPr marL="571500" lvl="6" indent="-171450">
              <a:buClrTx/>
              <a:buSzPts val="1200"/>
              <a:buFont typeface="Arial" panose="020B0604020202020204" pitchFamily="34" charset="0"/>
              <a:buChar char="•"/>
            </a:pPr>
            <a:endParaRPr lang="en-US" sz="900" dirty="0">
              <a:solidFill>
                <a:schemeClr val="tx1"/>
              </a:solidFill>
              <a:latin typeface="Ubuntu Light" panose="020B0304030602030204" pitchFamily="34" charset="0"/>
              <a:ea typeface="Century Gothic"/>
              <a:cs typeface="Century Gothic"/>
              <a:sym typeface="Century Gothic"/>
            </a:endParaRPr>
          </a:p>
          <a:p>
            <a:pPr marL="571500" lvl="6" indent="-171450">
              <a:buClrTx/>
              <a:buSzPts val="1200"/>
              <a:buFont typeface="Arial" panose="020B0604020202020204" pitchFamily="34" charset="0"/>
              <a:buChar char="•"/>
            </a:pPr>
            <a:r>
              <a:rPr lang="en-US" sz="900" dirty="0">
                <a:solidFill>
                  <a:schemeClr val="tx1"/>
                </a:solidFill>
                <a:latin typeface="Ubuntu Light" panose="020B0304030602030204" pitchFamily="34" charset="0"/>
                <a:ea typeface="Century Gothic"/>
                <a:cs typeface="Century Gothic"/>
                <a:sym typeface="Century Gothic"/>
              </a:rPr>
              <a:t>Unclear how program works with 1</a:t>
            </a:r>
            <a:r>
              <a:rPr lang="en-US" sz="900" baseline="30000" dirty="0">
                <a:solidFill>
                  <a:schemeClr val="tx1"/>
                </a:solidFill>
                <a:latin typeface="Ubuntu Light" panose="020B0304030602030204" pitchFamily="34" charset="0"/>
                <a:ea typeface="Century Gothic"/>
                <a:cs typeface="Century Gothic"/>
                <a:sym typeface="Century Gothic"/>
              </a:rPr>
              <a:t>st</a:t>
            </a:r>
            <a:r>
              <a:rPr lang="en-US" sz="900" dirty="0">
                <a:solidFill>
                  <a:schemeClr val="tx1"/>
                </a:solidFill>
                <a:latin typeface="Ubuntu Light" panose="020B0304030602030204" pitchFamily="34" charset="0"/>
                <a:ea typeface="Century Gothic"/>
                <a:cs typeface="Century Gothic"/>
                <a:sym typeface="Century Gothic"/>
              </a:rPr>
              <a:t> mortgage lenders</a:t>
            </a:r>
          </a:p>
        </p:txBody>
      </p:sp>
      <p:sp>
        <p:nvSpPr>
          <p:cNvPr id="10" name="TextBox 9">
            <a:extLst>
              <a:ext uri="{FF2B5EF4-FFF2-40B4-BE49-F238E27FC236}">
                <a16:creationId xmlns:a16="http://schemas.microsoft.com/office/drawing/2014/main" id="{16904C15-09D5-6E3F-FBAA-BD76A1A8B284}"/>
              </a:ext>
            </a:extLst>
          </p:cNvPr>
          <p:cNvSpPr txBox="1"/>
          <p:nvPr/>
        </p:nvSpPr>
        <p:spPr>
          <a:xfrm>
            <a:off x="2078629" y="1560763"/>
            <a:ext cx="3832129" cy="3270126"/>
          </a:xfrm>
          <a:prstGeom prst="rect">
            <a:avLst/>
          </a:prstGeom>
          <a:noFill/>
        </p:spPr>
        <p:txBody>
          <a:bodyPr wrap="square">
            <a:spAutoFit/>
          </a:bodyPr>
          <a:lstStyle/>
          <a:p>
            <a:pPr marL="400050" lvl="1">
              <a:buClr>
                <a:schemeClr val="dk1"/>
              </a:buClr>
              <a:buSzPts val="1200"/>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b="1">
                <a:solidFill>
                  <a:schemeClr val="dk1"/>
                </a:solidFill>
                <a:latin typeface="Ubuntu Light" panose="020B0304030602030204" pitchFamily="34" charset="0"/>
                <a:ea typeface="Century Gothic"/>
                <a:cs typeface="Century Gothic"/>
                <a:sym typeface="Century Gothic"/>
              </a:rPr>
              <a:t>Costs 5% of originations and 0.50% AUM / year</a:t>
            </a:r>
          </a:p>
          <a:p>
            <a:pPr marL="557213" lvl="1" indent="-157163">
              <a:buClr>
                <a:schemeClr val="dk1"/>
              </a:buClr>
              <a:buSzPts val="1200"/>
              <a:buFont typeface="Arial" panose="020B0604020202020204" pitchFamily="34" charset="0"/>
              <a:buChar char="•"/>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Creates opportunity for multiple sources of funding (</a:t>
            </a:r>
            <a:r>
              <a:rPr lang="en-US" sz="900" i="1">
                <a:solidFill>
                  <a:schemeClr val="dk1"/>
                </a:solidFill>
                <a:latin typeface="Ubuntu Light" panose="020B0304030602030204" pitchFamily="34" charset="0"/>
                <a:ea typeface="Century Gothic"/>
                <a:cs typeface="Century Gothic"/>
                <a:sym typeface="Century Gothic"/>
              </a:rPr>
              <a:t>see chart right</a:t>
            </a:r>
            <a:r>
              <a:rPr lang="en-US" sz="900">
                <a:solidFill>
                  <a:schemeClr val="dk1"/>
                </a:solidFill>
                <a:latin typeface="Ubuntu Light" panose="020B0304030602030204" pitchFamily="34" charset="0"/>
                <a:ea typeface="Century Gothic"/>
                <a:cs typeface="Century Gothic"/>
                <a:sym typeface="Century Gothic"/>
              </a:rPr>
              <a:t>)</a:t>
            </a:r>
          </a:p>
          <a:p>
            <a:pPr marL="400050" lvl="1">
              <a:buClr>
                <a:schemeClr val="dk1"/>
              </a:buClr>
              <a:buSzPts val="1200"/>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End-to-end digital process delivers unprecedented efficiency and transparency</a:t>
            </a:r>
          </a:p>
          <a:p>
            <a:pPr marL="400050" lvl="1">
              <a:buClr>
                <a:schemeClr val="dk1"/>
              </a:buClr>
              <a:buSzPts val="1200"/>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Fund will be </a:t>
            </a:r>
            <a:r>
              <a:rPr lang="en-US" sz="900" i="1">
                <a:solidFill>
                  <a:schemeClr val="dk1"/>
                </a:solidFill>
                <a:latin typeface="Ubuntu Light" panose="020B0304030602030204" pitchFamily="34" charset="0"/>
                <a:ea typeface="Century Gothic"/>
                <a:cs typeface="Century Gothic"/>
                <a:sym typeface="Century Gothic"/>
              </a:rPr>
              <a:t>liquid</a:t>
            </a:r>
            <a:r>
              <a:rPr lang="en-US" sz="900">
                <a:solidFill>
                  <a:schemeClr val="dk1"/>
                </a:solidFill>
                <a:latin typeface="Ubuntu Light" panose="020B0304030602030204" pitchFamily="34" charset="0"/>
                <a:ea typeface="Century Gothic"/>
                <a:cs typeface="Century Gothic"/>
                <a:sym typeface="Century Gothic"/>
              </a:rPr>
              <a:t>, holders can distribute risk and recycle capital</a:t>
            </a:r>
          </a:p>
          <a:p>
            <a:pPr marL="400050" lvl="1">
              <a:buClr>
                <a:schemeClr val="dk1"/>
              </a:buClr>
              <a:buSzPts val="1200"/>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100% transparent, real-time reporting and visibility</a:t>
            </a:r>
          </a:p>
          <a:p>
            <a:pPr marL="557213" lvl="1" indent="-157163">
              <a:buClr>
                <a:schemeClr val="dk1"/>
              </a:buClr>
              <a:buSzPts val="1200"/>
              <a:buFont typeface="Arial" panose="020B0604020202020204" pitchFamily="34" charset="0"/>
              <a:buChar char="•"/>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Creates brand new asset class providing necessary portfolio diversification for investors </a:t>
            </a:r>
          </a:p>
          <a:p>
            <a:pPr marL="557213" lvl="1" indent="-157163">
              <a:buClr>
                <a:schemeClr val="dk1"/>
              </a:buClr>
              <a:buSzPts val="1200"/>
              <a:buFont typeface="Arial" panose="020B0604020202020204" pitchFamily="34" charset="0"/>
              <a:buChar char="•"/>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Creates evergreen funding solution for first-time homebuyers consistent with program goals</a:t>
            </a:r>
          </a:p>
          <a:p>
            <a:pPr marL="557213" lvl="1" indent="-157163">
              <a:buClr>
                <a:schemeClr val="dk1"/>
              </a:buClr>
              <a:buSzPts val="1200"/>
              <a:buFont typeface="Arial" panose="020B0604020202020204" pitchFamily="34" charset="0"/>
              <a:buChar char="•"/>
            </a:pPr>
            <a:endParaRPr lang="en-US" sz="900">
              <a:solidFill>
                <a:schemeClr val="dk1"/>
              </a:solidFill>
              <a:latin typeface="Ubuntu Light" panose="020B0304030602030204" pitchFamily="34" charset="0"/>
              <a:ea typeface="Century Gothic"/>
              <a:cs typeface="Century Gothic"/>
              <a:sym typeface="Century Gothic"/>
            </a:endParaRPr>
          </a:p>
          <a:p>
            <a:pPr marL="557213" lvl="1" indent="-157163">
              <a:buClr>
                <a:schemeClr val="dk1"/>
              </a:buClr>
              <a:buSzPts val="1200"/>
              <a:buFont typeface="Arial" panose="020B0604020202020204" pitchFamily="34" charset="0"/>
              <a:buChar char="•"/>
            </a:pPr>
            <a:r>
              <a:rPr lang="en-US" sz="900">
                <a:solidFill>
                  <a:schemeClr val="dk1"/>
                </a:solidFill>
                <a:latin typeface="Ubuntu Light" panose="020B0304030602030204" pitchFamily="34" charset="0"/>
                <a:ea typeface="Century Gothic"/>
                <a:cs typeface="Century Gothic"/>
                <a:sym typeface="Century Gothic"/>
              </a:rPr>
              <a:t>Easily repeatable and scalable in other cities and counties</a:t>
            </a:r>
          </a:p>
          <a:p>
            <a:pPr marL="557213" lvl="6" indent="-157163">
              <a:buClr>
                <a:schemeClr val="dk1"/>
              </a:buClr>
              <a:buSzPts val="1200"/>
              <a:buFont typeface="Arial" panose="020B0604020202020204" pitchFamily="34" charset="0"/>
              <a:buChar char="•"/>
            </a:pPr>
            <a:endParaRPr lang="en-US" sz="850">
              <a:solidFill>
                <a:schemeClr val="dk1"/>
              </a:solidFill>
              <a:latin typeface="Century Gothic"/>
              <a:ea typeface="Century Gothic"/>
              <a:cs typeface="Century Gothic"/>
              <a:sym typeface="Century Gothic"/>
            </a:endParaRPr>
          </a:p>
          <a:p>
            <a:pPr marL="557213" lvl="1" indent="-161925">
              <a:buClr>
                <a:schemeClr val="dk1"/>
              </a:buClr>
              <a:buSzPts val="1100"/>
            </a:pPr>
            <a:endParaRPr lang="en-US" sz="900">
              <a:solidFill>
                <a:schemeClr val="dk1"/>
              </a:solidFill>
              <a:latin typeface="Century Gothic"/>
              <a:ea typeface="Century Gothic"/>
              <a:cs typeface="Century Gothic"/>
              <a:sym typeface="Century Gothic"/>
            </a:endParaRPr>
          </a:p>
        </p:txBody>
      </p:sp>
      <p:cxnSp>
        <p:nvCxnSpPr>
          <p:cNvPr id="21" name="Straight Connector 20">
            <a:extLst>
              <a:ext uri="{FF2B5EF4-FFF2-40B4-BE49-F238E27FC236}">
                <a16:creationId xmlns:a16="http://schemas.microsoft.com/office/drawing/2014/main" id="{C3EA52FF-9CD9-72AB-6B72-7E316ED5FC78}"/>
              </a:ext>
            </a:extLst>
          </p:cNvPr>
          <p:cNvCxnSpPr>
            <a:cxnSpLocks/>
          </p:cNvCxnSpPr>
          <p:nvPr/>
        </p:nvCxnSpPr>
        <p:spPr>
          <a:xfrm>
            <a:off x="2324966" y="1099078"/>
            <a:ext cx="0" cy="3468607"/>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76A03E52-BD37-8DBC-D5BD-047FF73FA4A7}"/>
              </a:ext>
            </a:extLst>
          </p:cNvPr>
          <p:cNvSpPr/>
          <p:nvPr/>
        </p:nvSpPr>
        <p:spPr>
          <a:xfrm>
            <a:off x="311700" y="1099077"/>
            <a:ext cx="1814554" cy="506439"/>
          </a:xfrm>
          <a:prstGeom prst="rect">
            <a:avLst/>
          </a:prstGeom>
          <a:solidFill>
            <a:srgbClr val="00334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latin typeface="Ubuntu" panose="020B0504030602030204" pitchFamily="34" charset="0"/>
              </a:rPr>
              <a:t>CalHFA</a:t>
            </a:r>
          </a:p>
          <a:p>
            <a:pPr algn="ctr"/>
            <a:r>
              <a:rPr lang="en-US" sz="950" b="1">
                <a:latin typeface="Ubuntu" panose="020B0504030602030204" pitchFamily="34" charset="0"/>
              </a:rPr>
              <a:t>DREAM FOR ALL FTHB PROGRAM</a:t>
            </a:r>
          </a:p>
        </p:txBody>
      </p:sp>
      <p:sp>
        <p:nvSpPr>
          <p:cNvPr id="4" name="Rectangle 3">
            <a:extLst>
              <a:ext uri="{FF2B5EF4-FFF2-40B4-BE49-F238E27FC236}">
                <a16:creationId xmlns:a16="http://schemas.microsoft.com/office/drawing/2014/main" id="{DE37572E-04DD-6937-8F47-A5B304E786AD}"/>
              </a:ext>
            </a:extLst>
          </p:cNvPr>
          <p:cNvSpPr/>
          <p:nvPr/>
        </p:nvSpPr>
        <p:spPr>
          <a:xfrm>
            <a:off x="2524128" y="1099077"/>
            <a:ext cx="6308169" cy="502920"/>
          </a:xfrm>
          <a:prstGeom prst="rect">
            <a:avLst/>
          </a:prstGeom>
          <a:solidFill>
            <a:srgbClr val="E5A74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Ubuntu" panose="020B0504030602030204" pitchFamily="34" charset="0"/>
              </a:rPr>
              <a:t>PUBLIC AND PRIVATE SPONSORS WITH HOMIUM</a:t>
            </a:r>
          </a:p>
        </p:txBody>
      </p:sp>
      <p:sp>
        <p:nvSpPr>
          <p:cNvPr id="8" name="Slide Number Placeholder 2">
            <a:extLst>
              <a:ext uri="{FF2B5EF4-FFF2-40B4-BE49-F238E27FC236}">
                <a16:creationId xmlns:a16="http://schemas.microsoft.com/office/drawing/2014/main" id="{382704EC-75DF-FAAE-3FC8-E67E93DD125D}"/>
              </a:ext>
            </a:extLst>
          </p:cNvPr>
          <p:cNvSpPr txBox="1">
            <a:spLocks/>
          </p:cNvSpPr>
          <p:nvPr/>
        </p:nvSpPr>
        <p:spPr>
          <a:xfrm>
            <a:off x="8472451" y="4696100"/>
            <a:ext cx="548700" cy="3231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800" smtClean="0">
                <a:latin typeface="Ubuntu Light" panose="020B0304030602030204" pitchFamily="34" charset="0"/>
              </a:rPr>
              <a:pPr algn="r"/>
              <a:t>14</a:t>
            </a:fld>
            <a:endParaRPr lang="en" sz="800">
              <a:latin typeface="Ubuntu Light" panose="020B0304030602030204" pitchFamily="34" charset="0"/>
            </a:endParaRPr>
          </a:p>
        </p:txBody>
      </p:sp>
      <p:sp>
        <p:nvSpPr>
          <p:cNvPr id="15" name="Rectangle 14">
            <a:extLst>
              <a:ext uri="{FF2B5EF4-FFF2-40B4-BE49-F238E27FC236}">
                <a16:creationId xmlns:a16="http://schemas.microsoft.com/office/drawing/2014/main" id="{2E5F50C9-6296-66B4-9B04-753C5F8BBF42}"/>
              </a:ext>
            </a:extLst>
          </p:cNvPr>
          <p:cNvSpPr/>
          <p:nvPr/>
        </p:nvSpPr>
        <p:spPr>
          <a:xfrm>
            <a:off x="6109469" y="1784905"/>
            <a:ext cx="2654141" cy="242592"/>
          </a:xfrm>
          <a:prstGeom prst="rect">
            <a:avLst/>
          </a:prstGeom>
          <a:solidFill>
            <a:srgbClr val="61616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Ubuntu" panose="020B0504030602030204" pitchFamily="34" charset="0"/>
              </a:rPr>
              <a:t>TARGET SPONSOR TYPES</a:t>
            </a:r>
          </a:p>
        </p:txBody>
      </p:sp>
      <p:graphicFrame>
        <p:nvGraphicFramePr>
          <p:cNvPr id="19" name="Diagram 18">
            <a:extLst>
              <a:ext uri="{FF2B5EF4-FFF2-40B4-BE49-F238E27FC236}">
                <a16:creationId xmlns:a16="http://schemas.microsoft.com/office/drawing/2014/main" id="{26E91375-5B2B-83F5-98CC-C7242B9866CF}"/>
              </a:ext>
            </a:extLst>
          </p:cNvPr>
          <p:cNvGraphicFramePr/>
          <p:nvPr/>
        </p:nvGraphicFramePr>
        <p:xfrm>
          <a:off x="6305700" y="2027497"/>
          <a:ext cx="2348179" cy="2536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Left Brace 19">
            <a:extLst>
              <a:ext uri="{FF2B5EF4-FFF2-40B4-BE49-F238E27FC236}">
                <a16:creationId xmlns:a16="http://schemas.microsoft.com/office/drawing/2014/main" id="{A1D54F56-B5C0-FC0F-0F5E-4369F7F32383}"/>
              </a:ext>
            </a:extLst>
          </p:cNvPr>
          <p:cNvSpPr/>
          <p:nvPr/>
        </p:nvSpPr>
        <p:spPr>
          <a:xfrm>
            <a:off x="5859477" y="1616137"/>
            <a:ext cx="249992" cy="2948186"/>
          </a:xfrm>
          <a:prstGeom prst="leftBrace">
            <a:avLst>
              <a:gd name="adj1" fmla="val 8333"/>
              <a:gd name="adj2" fmla="val 1203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5030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297F-AD66-67FE-E887-DECB4F814A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4932373-0568-0484-E9E7-002A3819A777}"/>
              </a:ext>
            </a:extLst>
          </p:cNvPr>
          <p:cNvSpPr>
            <a:spLocks noGrp="1"/>
          </p:cNvSpPr>
          <p:nvPr>
            <p:ph type="title"/>
          </p:nvPr>
        </p:nvSpPr>
        <p:spPr>
          <a:xfrm>
            <a:off x="311700" y="1705200"/>
            <a:ext cx="8557980" cy="1733400"/>
          </a:xfrm>
        </p:spPr>
        <p:txBody>
          <a:bodyPr>
            <a:normAutofit/>
          </a:bodyPr>
          <a:lstStyle/>
          <a:p>
            <a:pPr>
              <a:lnSpc>
                <a:spcPct val="150000"/>
              </a:lnSpc>
              <a:buClr>
                <a:srgbClr val="00334A"/>
              </a:buClr>
              <a:defRPr/>
            </a:pPr>
            <a:r>
              <a:rPr lang="en-US" sz="3200">
                <a:solidFill>
                  <a:schemeClr val="tx1"/>
                </a:solidFill>
                <a:latin typeface="Goudy Old Style" panose="02020502050305020303" pitchFamily="18" charset="77"/>
              </a:rPr>
              <a:t>Homium Loan Terms and Use Cases</a:t>
            </a:r>
            <a:endParaRPr lang="en" sz="3200">
              <a:solidFill>
                <a:srgbClr val="00334A"/>
              </a:solidFill>
              <a:latin typeface="Goudy Old Style" panose="02020502050305020303" pitchFamily="18" charset="77"/>
            </a:endParaRPr>
          </a:p>
        </p:txBody>
      </p:sp>
      <p:sp>
        <p:nvSpPr>
          <p:cNvPr id="2" name="Slide Number Placeholder 1">
            <a:extLst>
              <a:ext uri="{FF2B5EF4-FFF2-40B4-BE49-F238E27FC236}">
                <a16:creationId xmlns:a16="http://schemas.microsoft.com/office/drawing/2014/main" id="{F29EECD3-B12E-BD4A-0039-C8F98C2E20A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800" b="0" i="0" u="none" strike="noStrike" kern="0" cap="none" spc="0" normalizeH="0" baseline="0" noProof="0" smtClean="0">
                <a:ln>
                  <a:noFill/>
                </a:ln>
                <a:solidFill>
                  <a:srgbClr val="061D29"/>
                </a:solidFill>
                <a:effectLst/>
                <a:uLnTx/>
                <a:uFillTx/>
                <a:latin typeface="Ubuntu Light"/>
                <a:sym typeface="Ubuntu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 sz="800" b="0" i="0" u="none" strike="noStrike" kern="0" cap="none" spc="0" normalizeH="0" baseline="0" noProof="0">
              <a:ln>
                <a:noFill/>
              </a:ln>
              <a:solidFill>
                <a:srgbClr val="061D29"/>
              </a:solidFill>
              <a:effectLst/>
              <a:uLnTx/>
              <a:uFillTx/>
              <a:latin typeface="Ubuntu Light"/>
              <a:sym typeface="Ubuntu Light"/>
            </a:endParaRPr>
          </a:p>
        </p:txBody>
      </p:sp>
    </p:spTree>
    <p:extLst>
      <p:ext uri="{BB962C8B-B14F-4D97-AF65-F5344CB8AC3E}">
        <p14:creationId xmlns:p14="http://schemas.microsoft.com/office/powerpoint/2010/main" val="2930399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83099-73C9-8D6A-7DAD-69F17F05B98D}"/>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31A12FB-3647-9CE1-D7D4-8BA0FF546AB2}"/>
              </a:ext>
            </a:extLst>
          </p:cNvPr>
          <p:cNvSpPr>
            <a:spLocks noGrp="1"/>
          </p:cNvSpPr>
          <p:nvPr>
            <p:ph type="title"/>
          </p:nvPr>
        </p:nvSpPr>
        <p:spPr>
          <a:xfrm>
            <a:off x="311700" y="421080"/>
            <a:ext cx="8520600" cy="733500"/>
          </a:xfrm>
        </p:spPr>
        <p:txBody>
          <a:bodyPr>
            <a:noAutofit/>
          </a:bodyPr>
          <a:lstStyle/>
          <a:p>
            <a:r>
              <a:rPr lang="en-US" err="1">
                <a:solidFill>
                  <a:schemeClr val="bg2"/>
                </a:solidFill>
                <a:latin typeface="Goudy Old Style" panose="02020502050305020303" pitchFamily="18" charset="77"/>
              </a:rPr>
              <a:t>Homium’s</a:t>
            </a:r>
            <a:r>
              <a:rPr lang="en-US">
                <a:solidFill>
                  <a:schemeClr val="bg2"/>
                </a:solidFill>
                <a:latin typeface="Goudy Old Style" panose="02020502050305020303" pitchFamily="18" charset="77"/>
              </a:rPr>
              <a:t> Fair Shared Appreciation Loan Model – Borrower Terms</a:t>
            </a:r>
          </a:p>
        </p:txBody>
      </p:sp>
      <p:sp>
        <p:nvSpPr>
          <p:cNvPr id="2" name="Slide Number Placeholder 2">
            <a:extLst>
              <a:ext uri="{FF2B5EF4-FFF2-40B4-BE49-F238E27FC236}">
                <a16:creationId xmlns:a16="http://schemas.microsoft.com/office/drawing/2014/main" id="{422235E8-A6C7-641A-21CC-4235731A9340}"/>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16</a:t>
            </a:fld>
            <a:endParaRPr lang="en" sz="800">
              <a:solidFill>
                <a:srgbClr val="061D29"/>
              </a:solidFill>
              <a:latin typeface="Ubuntu Light"/>
              <a:sym typeface="Ubuntu Light"/>
            </a:endParaRPr>
          </a:p>
        </p:txBody>
      </p:sp>
      <p:graphicFrame>
        <p:nvGraphicFramePr>
          <p:cNvPr id="3" name="Table 2">
            <a:extLst>
              <a:ext uri="{FF2B5EF4-FFF2-40B4-BE49-F238E27FC236}">
                <a16:creationId xmlns:a16="http://schemas.microsoft.com/office/drawing/2014/main" id="{AA34D79C-11EE-02D1-83C4-5A6A258DA6F0}"/>
              </a:ext>
            </a:extLst>
          </p:cNvPr>
          <p:cNvGraphicFramePr>
            <a:graphicFrameLocks noGrp="1"/>
          </p:cNvGraphicFramePr>
          <p:nvPr>
            <p:extLst>
              <p:ext uri="{D42A27DB-BD31-4B8C-83A1-F6EECF244321}">
                <p14:modId xmlns:p14="http://schemas.microsoft.com/office/powerpoint/2010/main" val="3696080394"/>
              </p:ext>
            </p:extLst>
          </p:nvPr>
        </p:nvGraphicFramePr>
        <p:xfrm>
          <a:off x="481821" y="1587448"/>
          <a:ext cx="3994254" cy="3038107"/>
        </p:xfrm>
        <a:graphic>
          <a:graphicData uri="http://schemas.openxmlformats.org/drawingml/2006/table">
            <a:tbl>
              <a:tblPr>
                <a:tableStyleId>{0BC86F6C-E49D-4F4B-8A14-03CD54A5C3F7}</a:tableStyleId>
              </a:tblPr>
              <a:tblGrid>
                <a:gridCol w="1275466">
                  <a:extLst>
                    <a:ext uri="{9D8B030D-6E8A-4147-A177-3AD203B41FA5}">
                      <a16:colId xmlns:a16="http://schemas.microsoft.com/office/drawing/2014/main" val="1698325702"/>
                    </a:ext>
                  </a:extLst>
                </a:gridCol>
                <a:gridCol w="2718788">
                  <a:extLst>
                    <a:ext uri="{9D8B030D-6E8A-4147-A177-3AD203B41FA5}">
                      <a16:colId xmlns:a16="http://schemas.microsoft.com/office/drawing/2014/main" val="757588180"/>
                    </a:ext>
                  </a:extLst>
                </a:gridCol>
              </a:tblGrid>
              <a:tr h="301800">
                <a:tc>
                  <a:txBody>
                    <a:bodyPr/>
                    <a:lstStyle/>
                    <a:p>
                      <a:pPr marR="0" algn="ctr" rtl="0" fontAlgn="b">
                        <a:lnSpc>
                          <a:spcPct val="100000"/>
                        </a:lnSpc>
                        <a:spcBef>
                          <a:spcPts val="0"/>
                        </a:spcBef>
                        <a:spcAft>
                          <a:spcPts val="0"/>
                        </a:spcAft>
                        <a:buClr>
                          <a:srgbClr val="000000"/>
                        </a:buClr>
                        <a:buFont typeface="Arial"/>
                      </a:pPr>
                      <a:r>
                        <a:rPr lang="en-US" sz="900" b="1" i="0" u="none" strike="noStrike" cap="none">
                          <a:solidFill>
                            <a:schemeClr val="bg2"/>
                          </a:solidFill>
                          <a:latin typeface="Ubuntu" panose="020B0504030602030204" pitchFamily="34" charset="0"/>
                          <a:cs typeface="Taviraj"/>
                          <a:sym typeface="Arial"/>
                        </a:rPr>
                        <a:t>Interest Rate</a:t>
                      </a:r>
                    </a:p>
                  </a:txBody>
                  <a:tcPr marL="8523" marR="8523" marT="8523"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lvl="4" algn="l" fontAlgn="b">
                        <a:lnSpc>
                          <a:spcPct val="150000"/>
                        </a:lnSpc>
                      </a:pPr>
                      <a:r>
                        <a:rPr lang="en-US" sz="900" b="0" i="0" u="none" strike="noStrike" cap="none" baseline="0">
                          <a:solidFill>
                            <a:schemeClr val="bg2"/>
                          </a:solidFill>
                          <a:latin typeface="Ubuntu Light" panose="020B0304030602030204" pitchFamily="34" charset="0"/>
                          <a:cs typeface="Taviraj"/>
                          <a:sym typeface="Arial"/>
                        </a:rPr>
                        <a:t>0%</a:t>
                      </a:r>
                    </a:p>
                  </a:txBody>
                  <a:tcPr marL="8523" marR="8523" marT="8523"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578065925"/>
                  </a:ext>
                </a:extLst>
              </a:tr>
              <a:tr h="281672">
                <a:tc>
                  <a:txBody>
                    <a:bodyPr/>
                    <a:lstStyle/>
                    <a:p>
                      <a:pPr marR="0" algn="ctr" rtl="0" fontAlgn="b">
                        <a:lnSpc>
                          <a:spcPct val="100000"/>
                        </a:lnSpc>
                        <a:spcBef>
                          <a:spcPts val="0"/>
                        </a:spcBef>
                        <a:spcAft>
                          <a:spcPts val="0"/>
                        </a:spcAft>
                        <a:buClr>
                          <a:srgbClr val="000000"/>
                        </a:buClr>
                        <a:buFont typeface="Arial"/>
                      </a:pPr>
                      <a:r>
                        <a:rPr lang="en-US" sz="900" b="1" i="0" u="none" strike="noStrike" cap="none">
                          <a:solidFill>
                            <a:schemeClr val="bg2"/>
                          </a:solidFill>
                          <a:latin typeface="Ubuntu" panose="020B0504030602030204" pitchFamily="34" charset="0"/>
                          <a:cs typeface="Taviraj"/>
                          <a:sym typeface="Taviraj"/>
                        </a:rPr>
                        <a:t>Monthly Payment</a:t>
                      </a:r>
                    </a:p>
                  </a:txBody>
                  <a:tcPr marL="8523" marR="8523" marT="8523"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lvl="4" algn="l" fontAlgn="b">
                        <a:lnSpc>
                          <a:spcPct val="150000"/>
                        </a:lnSpc>
                      </a:pPr>
                      <a:r>
                        <a:rPr lang="en-US" sz="900" b="0" i="0" u="none" strike="noStrike" cap="none" baseline="0">
                          <a:solidFill>
                            <a:schemeClr val="bg2"/>
                          </a:solidFill>
                          <a:latin typeface="Ubuntu Light" panose="020B0304030602030204" pitchFamily="34" charset="0"/>
                          <a:cs typeface="Taviraj"/>
                          <a:sym typeface="Arial"/>
                        </a:rPr>
                        <a:t>None</a:t>
                      </a:r>
                    </a:p>
                  </a:txBody>
                  <a:tcPr marL="8523" marR="8523" marT="8523"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96275121"/>
                  </a:ext>
                </a:extLst>
              </a:tr>
              <a:tr h="582252">
                <a:tc>
                  <a:txBody>
                    <a:bodyPr/>
                    <a:lstStyle/>
                    <a:p>
                      <a:pPr marR="0" algn="ctr" rtl="0" fontAlgn="b">
                        <a:lnSpc>
                          <a:spcPct val="100000"/>
                        </a:lnSpc>
                        <a:spcBef>
                          <a:spcPts val="0"/>
                        </a:spcBef>
                        <a:spcAft>
                          <a:spcPts val="0"/>
                        </a:spcAft>
                        <a:buClr>
                          <a:srgbClr val="000000"/>
                        </a:buClr>
                        <a:buFont typeface="Arial"/>
                      </a:pPr>
                      <a:r>
                        <a:rPr lang="en-US" sz="900" b="1" i="0" u="none" strike="noStrike" cap="none">
                          <a:solidFill>
                            <a:schemeClr val="bg2"/>
                          </a:solidFill>
                          <a:latin typeface="Ubuntu" panose="020B0504030602030204" pitchFamily="34" charset="0"/>
                          <a:cs typeface="Taviraj"/>
                          <a:sym typeface="Arial"/>
                        </a:rPr>
                        <a:t>Loan Features</a:t>
                      </a:r>
                    </a:p>
                  </a:txBody>
                  <a:tcPr marL="8523" marR="8523" marT="8523"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lvl="4" algn="l" fontAlgn="t">
                        <a:lnSpc>
                          <a:spcPct val="150000"/>
                        </a:lnSpc>
                      </a:pPr>
                      <a:r>
                        <a:rPr lang="en-US" sz="900" b="1" i="0" u="none" strike="noStrike" cap="none" baseline="0">
                          <a:solidFill>
                            <a:schemeClr val="bg2"/>
                          </a:solidFill>
                          <a:latin typeface="Ubuntu Light" panose="020B0304030602030204" pitchFamily="34" charset="0"/>
                          <a:cs typeface="Taviraj"/>
                          <a:sym typeface="Arial"/>
                        </a:rPr>
                        <a:t>NOT AN HEI, </a:t>
                      </a:r>
                      <a:r>
                        <a:rPr lang="en-US" sz="900" b="0" i="0" u="none" strike="noStrike" cap="none" baseline="0">
                          <a:solidFill>
                            <a:schemeClr val="bg2"/>
                          </a:solidFill>
                          <a:latin typeface="Ubuntu Light" panose="020B0304030602030204" pitchFamily="34" charset="0"/>
                          <a:cs typeface="Taviraj"/>
                          <a:sym typeface="Arial"/>
                        </a:rPr>
                        <a:t>1:1 fair shared-equity model; e.g., borrow 20% upfront, repay 20% upon selling the home or cash-out refinance. No prepayment penalties. Homeowner can refinance as many times as they’d like as long as the equity structure remains unchanged. Term matches or exceeds the duration of the first mortgage.</a:t>
                      </a:r>
                    </a:p>
                  </a:txBody>
                  <a:tcPr marL="8523" marR="8523" marT="8523"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40585832"/>
                  </a:ext>
                </a:extLst>
              </a:tr>
              <a:tr h="395977">
                <a:tc>
                  <a:txBody>
                    <a:bodyPr/>
                    <a:lstStyle/>
                    <a:p>
                      <a:pPr marR="0" algn="ctr" rtl="0" fontAlgn="b">
                        <a:lnSpc>
                          <a:spcPct val="100000"/>
                        </a:lnSpc>
                        <a:spcBef>
                          <a:spcPts val="0"/>
                        </a:spcBef>
                        <a:spcAft>
                          <a:spcPts val="0"/>
                        </a:spcAft>
                        <a:buClr>
                          <a:srgbClr val="000000"/>
                        </a:buClr>
                        <a:buFont typeface="Arial"/>
                      </a:pPr>
                      <a:r>
                        <a:rPr lang="en-US" sz="900" b="1" i="0" u="none" strike="noStrike" cap="none">
                          <a:solidFill>
                            <a:schemeClr val="bg2"/>
                          </a:solidFill>
                          <a:latin typeface="Ubuntu" panose="020B0504030602030204" pitchFamily="34" charset="0"/>
                          <a:cs typeface="Taviraj"/>
                          <a:sym typeface="Arial"/>
                        </a:rPr>
                        <a:t>Underwriting </a:t>
                      </a:r>
                    </a:p>
                  </a:txBody>
                  <a:tcPr marL="8523" marR="8523" marT="8523"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lvl="4" algn="l" fontAlgn="t">
                        <a:lnSpc>
                          <a:spcPct val="150000"/>
                        </a:lnSpc>
                      </a:pPr>
                      <a:r>
                        <a:rPr lang="en-US" sz="900" b="0" i="0" u="none" strike="noStrike" cap="none" baseline="0">
                          <a:solidFill>
                            <a:schemeClr val="bg2"/>
                          </a:solidFill>
                          <a:latin typeface="Ubuntu Light" panose="020B0304030602030204" pitchFamily="34" charset="0"/>
                          <a:cs typeface="Taviraj"/>
                          <a:sym typeface="Arial"/>
                        </a:rPr>
                        <a:t>Owner-occupied primary residence; financing capped at 49% of appraised value; no residency duration requirement</a:t>
                      </a:r>
                    </a:p>
                  </a:txBody>
                  <a:tcPr marL="8523" marR="8523" marT="8523"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324182068"/>
                  </a:ext>
                </a:extLst>
              </a:tr>
              <a:tr h="151002">
                <a:tc>
                  <a:txBody>
                    <a:bodyPr/>
                    <a:lstStyle/>
                    <a:p>
                      <a:pPr marR="0" algn="ctr" rtl="0" fontAlgn="b">
                        <a:lnSpc>
                          <a:spcPct val="100000"/>
                        </a:lnSpc>
                        <a:spcBef>
                          <a:spcPts val="0"/>
                        </a:spcBef>
                        <a:spcAft>
                          <a:spcPts val="0"/>
                        </a:spcAft>
                        <a:buClr>
                          <a:srgbClr val="000000"/>
                        </a:buClr>
                        <a:buFont typeface="Arial"/>
                      </a:pPr>
                      <a:r>
                        <a:rPr lang="en-US" sz="900" b="1" i="0" u="none" strike="noStrike" cap="none">
                          <a:solidFill>
                            <a:schemeClr val="bg2"/>
                          </a:solidFill>
                          <a:latin typeface="Ubuntu" panose="020B0504030602030204" pitchFamily="34" charset="0"/>
                          <a:cs typeface="Taviraj"/>
                          <a:sym typeface="Arial"/>
                        </a:rPr>
                        <a:t>Max CLTV</a:t>
                      </a:r>
                    </a:p>
                  </a:txBody>
                  <a:tcPr marL="8523" marR="8523" marT="8523"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lvl="4" algn="l" fontAlgn="b">
                        <a:lnSpc>
                          <a:spcPct val="150000"/>
                        </a:lnSpc>
                      </a:pPr>
                      <a:r>
                        <a:rPr lang="en-US" sz="900" b="0" i="0" u="none" strike="noStrike" cap="none" baseline="0">
                          <a:solidFill>
                            <a:schemeClr val="bg2"/>
                          </a:solidFill>
                          <a:latin typeface="Ubuntu Light" panose="020B0304030602030204" pitchFamily="34" charset="0"/>
                          <a:cs typeface="Taviraj"/>
                          <a:sym typeface="Arial"/>
                        </a:rPr>
                        <a:t>100% CLTV cap per Fannie Mae Community Seconds guidelines</a:t>
                      </a:r>
                    </a:p>
                  </a:txBody>
                  <a:tcPr marL="8523" marR="8523" marT="8523"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44786236"/>
                  </a:ext>
                </a:extLst>
              </a:tr>
            </a:tbl>
          </a:graphicData>
        </a:graphic>
      </p:graphicFrame>
      <p:sp>
        <p:nvSpPr>
          <p:cNvPr id="5" name="Rectangle 4">
            <a:extLst>
              <a:ext uri="{FF2B5EF4-FFF2-40B4-BE49-F238E27FC236}">
                <a16:creationId xmlns:a16="http://schemas.microsoft.com/office/drawing/2014/main" id="{23F24F69-EA06-6642-88CE-6C534F9C7F34}"/>
              </a:ext>
            </a:extLst>
          </p:cNvPr>
          <p:cNvSpPr/>
          <p:nvPr/>
        </p:nvSpPr>
        <p:spPr>
          <a:xfrm>
            <a:off x="481821" y="1157250"/>
            <a:ext cx="3994254" cy="354737"/>
          </a:xfrm>
          <a:prstGeom prst="rect">
            <a:avLst/>
          </a:prstGeom>
          <a:solidFill>
            <a:srgbClr val="00334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buClr>
                <a:srgbClr val="00334A"/>
              </a:buClr>
              <a:defRPr/>
            </a:pPr>
            <a:r>
              <a:rPr lang="en" sz="1100" b="1">
                <a:solidFill>
                  <a:schemeClr val="bg1"/>
                </a:solidFill>
                <a:latin typeface="Ubuntu" panose="020B0504030602030204" pitchFamily="34" charset="0"/>
              </a:rPr>
              <a:t>CORE IMMUTABLE LOAN TERMS</a:t>
            </a:r>
          </a:p>
        </p:txBody>
      </p:sp>
      <p:sp>
        <p:nvSpPr>
          <p:cNvPr id="7" name="Rectangle 6">
            <a:extLst>
              <a:ext uri="{FF2B5EF4-FFF2-40B4-BE49-F238E27FC236}">
                <a16:creationId xmlns:a16="http://schemas.microsoft.com/office/drawing/2014/main" id="{9C67EF9E-3B0E-9608-C069-EAA0305A3873}"/>
              </a:ext>
            </a:extLst>
          </p:cNvPr>
          <p:cNvSpPr/>
          <p:nvPr/>
        </p:nvSpPr>
        <p:spPr>
          <a:xfrm>
            <a:off x="4732989" y="1154580"/>
            <a:ext cx="3737340" cy="348585"/>
          </a:xfrm>
          <a:prstGeom prst="rect">
            <a:avLst/>
          </a:prstGeom>
          <a:solidFill>
            <a:schemeClr val="tx1">
              <a:lumMod val="10000"/>
              <a:lumOff val="9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buClr>
                <a:srgbClr val="00334A"/>
              </a:buClr>
              <a:defRPr/>
            </a:pPr>
            <a:r>
              <a:rPr lang="en" sz="1100" b="1">
                <a:solidFill>
                  <a:schemeClr val="tx1"/>
                </a:solidFill>
                <a:latin typeface="Ubuntu" panose="020B0504030602030204" pitchFamily="34" charset="0"/>
              </a:rPr>
              <a:t>FLEXIBLE LOAN TERMS</a:t>
            </a:r>
          </a:p>
        </p:txBody>
      </p:sp>
      <p:graphicFrame>
        <p:nvGraphicFramePr>
          <p:cNvPr id="12" name="Table 11">
            <a:extLst>
              <a:ext uri="{FF2B5EF4-FFF2-40B4-BE49-F238E27FC236}">
                <a16:creationId xmlns:a16="http://schemas.microsoft.com/office/drawing/2014/main" id="{853E57D6-22C1-9653-E8E9-C52CEB04E07A}"/>
              </a:ext>
            </a:extLst>
          </p:cNvPr>
          <p:cNvGraphicFramePr>
            <a:graphicFrameLocks noGrp="1"/>
          </p:cNvGraphicFramePr>
          <p:nvPr>
            <p:extLst>
              <p:ext uri="{D42A27DB-BD31-4B8C-83A1-F6EECF244321}">
                <p14:modId xmlns:p14="http://schemas.microsoft.com/office/powerpoint/2010/main" val="2913174801"/>
              </p:ext>
            </p:extLst>
          </p:nvPr>
        </p:nvGraphicFramePr>
        <p:xfrm>
          <a:off x="4732988" y="1587447"/>
          <a:ext cx="3737341" cy="3015221"/>
        </p:xfrm>
        <a:graphic>
          <a:graphicData uri="http://schemas.openxmlformats.org/drawingml/2006/table">
            <a:tbl>
              <a:tblPr firstRow="1" bandRow="1">
                <a:tableStyleId>{0BC86F6C-E49D-4F4B-8A14-03CD54A5C3F7}</a:tableStyleId>
              </a:tblPr>
              <a:tblGrid>
                <a:gridCol w="1264050">
                  <a:extLst>
                    <a:ext uri="{9D8B030D-6E8A-4147-A177-3AD203B41FA5}">
                      <a16:colId xmlns:a16="http://schemas.microsoft.com/office/drawing/2014/main" val="456546742"/>
                    </a:ext>
                  </a:extLst>
                </a:gridCol>
                <a:gridCol w="2473291">
                  <a:extLst>
                    <a:ext uri="{9D8B030D-6E8A-4147-A177-3AD203B41FA5}">
                      <a16:colId xmlns:a16="http://schemas.microsoft.com/office/drawing/2014/main" val="3295407748"/>
                    </a:ext>
                  </a:extLst>
                </a:gridCol>
              </a:tblGrid>
              <a:tr h="4250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a:solidFill>
                            <a:schemeClr val="bg2"/>
                          </a:solidFill>
                          <a:latin typeface="Ubuntu" panose="020B0504030602030204" pitchFamily="34" charset="0"/>
                          <a:cs typeface="Taviraj"/>
                          <a:sym typeface="Arial"/>
                        </a:rPr>
                        <a:t>Max Loan Amount</a:t>
                      </a:r>
                    </a:p>
                    <a:p>
                      <a:pPr algn="ctr"/>
                      <a:endParaRPr lang="en-US" sz="90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baseline="0">
                          <a:solidFill>
                            <a:schemeClr val="bg2"/>
                          </a:solidFill>
                          <a:latin typeface="Ubuntu Light" panose="020B0304030602030204" pitchFamily="34" charset="0"/>
                          <a:cs typeface="Taviraj"/>
                          <a:sym typeface="Arial"/>
                        </a:rPr>
                        <a:t>Flexible to meet sponsor standards</a:t>
                      </a:r>
                    </a:p>
                    <a:p>
                      <a:pPr>
                        <a:lnSpc>
                          <a:spcPct val="100000"/>
                        </a:lnSpc>
                      </a:pPr>
                      <a:endParaRPr lang="en-US" sz="900" b="0" baseline="0">
                        <a:latin typeface="Ubuntu Light" panose="020B0304030602030204" pitchFamily="34" charset="0"/>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95710009"/>
                  </a:ext>
                </a:extLst>
              </a:tr>
              <a:tr h="4250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a:solidFill>
                            <a:schemeClr val="bg2"/>
                          </a:solidFill>
                          <a:latin typeface="Ubuntu" panose="020B0504030602030204" pitchFamily="34" charset="0"/>
                          <a:cs typeface="Taviraj"/>
                          <a:sym typeface="Arial"/>
                        </a:rPr>
                        <a:t>Min Loan Amount</a:t>
                      </a:r>
                    </a:p>
                    <a:p>
                      <a:pPr algn="ctr"/>
                      <a:endParaRPr lang="en-US" sz="90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baseline="0">
                          <a:solidFill>
                            <a:schemeClr val="bg2"/>
                          </a:solidFill>
                          <a:latin typeface="Ubuntu Light" panose="020B0304030602030204" pitchFamily="34" charset="0"/>
                          <a:cs typeface="Taviraj"/>
                          <a:sym typeface="Arial"/>
                        </a:rPr>
                        <a:t>Flexible to meet sponsor standards</a:t>
                      </a:r>
                    </a:p>
                    <a:p>
                      <a:pPr>
                        <a:lnSpc>
                          <a:spcPct val="100000"/>
                        </a:lnSpc>
                      </a:pPr>
                      <a:endParaRPr lang="en-US" sz="900" b="0" baseline="0">
                        <a:latin typeface="Ubuntu Light" panose="020B0304030602030204" pitchFamily="34" charset="0"/>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5683638"/>
                  </a:ext>
                </a:extLst>
              </a:tr>
              <a:tr h="59048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a:solidFill>
                            <a:schemeClr val="bg2"/>
                          </a:solidFill>
                          <a:latin typeface="Ubuntu" panose="020B0504030602030204" pitchFamily="34" charset="0"/>
                          <a:cs typeface="Taviraj"/>
                          <a:sym typeface="Arial"/>
                        </a:rPr>
                        <a:t>AMI Limits</a:t>
                      </a:r>
                    </a:p>
                    <a:p>
                      <a:pPr algn="ctr"/>
                      <a:endParaRPr lang="en-US" sz="90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baseline="0">
                          <a:solidFill>
                            <a:schemeClr val="bg2"/>
                          </a:solidFill>
                          <a:latin typeface="Ubuntu Light" panose="020B0304030602030204" pitchFamily="34" charset="0"/>
                          <a:ea typeface="Arial"/>
                          <a:cs typeface="Taviraj"/>
                          <a:sym typeface="Arial"/>
                        </a:rPr>
                        <a:t>Targeting up to 140% AMI (up to 160%+ in defined areas of extreme cost burden.)</a:t>
                      </a:r>
                      <a:endParaRPr lang="en-US" sz="900" b="0" i="0" u="none" strike="noStrike" cap="none" baseline="0">
                        <a:solidFill>
                          <a:schemeClr val="bg2"/>
                        </a:solidFill>
                        <a:latin typeface="Ubuntu Light" panose="020B0304030602030204" pitchFamily="34" charset="0"/>
                        <a:cs typeface="Taviraj"/>
                        <a:sym typeface="Arial"/>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32621103"/>
                  </a:ext>
                </a:extLst>
              </a:tr>
              <a:tr h="787317">
                <a:tc>
                  <a:txBody>
                    <a:bodyPr/>
                    <a:lstStyle/>
                    <a:p>
                      <a:pPr algn="ctr"/>
                      <a:r>
                        <a:rPr lang="en-US" sz="900" b="1" i="0" u="none" strike="noStrike" cap="none">
                          <a:solidFill>
                            <a:schemeClr val="bg2"/>
                          </a:solidFill>
                          <a:latin typeface="Ubuntu" panose="020B0504030602030204" pitchFamily="34" charset="0"/>
                          <a:cs typeface="Taviraj"/>
                          <a:sym typeface="Arial"/>
                        </a:rPr>
                        <a:t>Geography</a:t>
                      </a:r>
                      <a:endParaRPr lang="en-US" sz="90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baseline="0" err="1">
                          <a:solidFill>
                            <a:schemeClr val="bg2"/>
                          </a:solidFill>
                          <a:latin typeface="Ubuntu Light" panose="020B0304030602030204" pitchFamily="34" charset="0"/>
                          <a:cs typeface="Taviraj"/>
                          <a:sym typeface="Arial"/>
                        </a:rPr>
                        <a:t>Homium</a:t>
                      </a:r>
                      <a:r>
                        <a:rPr lang="en-US" sz="900" b="0" i="0" u="none" strike="noStrike" cap="none" baseline="0">
                          <a:solidFill>
                            <a:schemeClr val="bg2"/>
                          </a:solidFill>
                          <a:latin typeface="Ubuntu Light" panose="020B0304030602030204" pitchFamily="34" charset="0"/>
                          <a:cs typeface="Taviraj"/>
                          <a:sym typeface="Arial"/>
                        </a:rPr>
                        <a:t> programs can be customized to meet sponsor and geographic priorities, i.e., neighborhood, zip code, scattered sites and new construction</a:t>
                      </a: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70805521"/>
                  </a:ext>
                </a:extLst>
              </a:tr>
              <a:tr h="78731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a:solidFill>
                            <a:schemeClr val="bg2"/>
                          </a:solidFill>
                          <a:latin typeface="Ubuntu" panose="020B0504030602030204" pitchFamily="34" charset="0"/>
                          <a:cs typeface="Taviraj"/>
                          <a:sym typeface="Arial"/>
                        </a:rPr>
                        <a:t>Additional Flexibility</a:t>
                      </a:r>
                    </a:p>
                    <a:p>
                      <a:pPr algn="ctr"/>
                      <a:endParaRPr lang="en-US" sz="900"/>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baseline="0">
                          <a:solidFill>
                            <a:schemeClr val="bg2"/>
                          </a:solidFill>
                          <a:latin typeface="Ubuntu Light" panose="020B0304030602030204" pitchFamily="34" charset="0"/>
                          <a:cs typeface="Taviraj"/>
                          <a:sym typeface="Arial"/>
                        </a:rPr>
                        <a:t>GSE eligible, Private Non-Qualified Mortgage flexible, up to 2-4 units, Condominiums, townhomes, ADU’s, Co-op’s where applicable by law</a:t>
                      </a: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04910936"/>
                  </a:ext>
                </a:extLst>
              </a:tr>
            </a:tbl>
          </a:graphicData>
        </a:graphic>
      </p:graphicFrame>
    </p:spTree>
    <p:extLst>
      <p:ext uri="{BB962C8B-B14F-4D97-AF65-F5344CB8AC3E}">
        <p14:creationId xmlns:p14="http://schemas.microsoft.com/office/powerpoint/2010/main" val="1275089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5BE2BA-FE98-A5F2-F214-0986B6A1982E}"/>
              </a:ext>
            </a:extLst>
          </p:cNvPr>
          <p:cNvGrpSpPr/>
          <p:nvPr/>
        </p:nvGrpSpPr>
        <p:grpSpPr>
          <a:xfrm>
            <a:off x="311700" y="1577567"/>
            <a:ext cx="3869652" cy="3054804"/>
            <a:chOff x="6380897" y="1489368"/>
            <a:chExt cx="2231626" cy="3054804"/>
          </a:xfrm>
        </p:grpSpPr>
        <p:sp>
          <p:nvSpPr>
            <p:cNvPr id="34" name="Rectangle 33">
              <a:extLst>
                <a:ext uri="{FF2B5EF4-FFF2-40B4-BE49-F238E27FC236}">
                  <a16:creationId xmlns:a16="http://schemas.microsoft.com/office/drawing/2014/main" id="{BAD18E19-73D1-FD11-ABA2-CF511AEB14F8}"/>
                </a:ext>
              </a:extLst>
            </p:cNvPr>
            <p:cNvSpPr/>
            <p:nvPr/>
          </p:nvSpPr>
          <p:spPr>
            <a:xfrm>
              <a:off x="6641024" y="1560431"/>
              <a:ext cx="1971499" cy="273900"/>
            </a:xfrm>
            <a:prstGeom prst="rect">
              <a:avLst/>
            </a:prstGeom>
            <a:solidFill>
              <a:srgbClr val="EA8D2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latin typeface="Ubuntu" panose="020B0504030602030204" pitchFamily="34" charset="0"/>
                </a:rPr>
                <a:t>PURCHASES</a:t>
              </a:r>
            </a:p>
          </p:txBody>
        </p:sp>
        <p:pic>
          <p:nvPicPr>
            <p:cNvPr id="36" name="Graphic 35" descr="Renovation (House With Sparkles) with solid fill">
              <a:extLst>
                <a:ext uri="{FF2B5EF4-FFF2-40B4-BE49-F238E27FC236}">
                  <a16:creationId xmlns:a16="http://schemas.microsoft.com/office/drawing/2014/main" id="{577EA4F6-5F36-49DA-3E53-D2EA71C94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0897" y="1489368"/>
              <a:ext cx="246947" cy="405557"/>
            </a:xfrm>
            <a:prstGeom prst="rect">
              <a:avLst/>
            </a:prstGeom>
          </p:spPr>
        </p:pic>
        <p:sp>
          <p:nvSpPr>
            <p:cNvPr id="37" name="Rectangle 36">
              <a:extLst>
                <a:ext uri="{FF2B5EF4-FFF2-40B4-BE49-F238E27FC236}">
                  <a16:creationId xmlns:a16="http://schemas.microsoft.com/office/drawing/2014/main" id="{C3FD5A58-8CC1-BA03-E0CB-FEDB3F868414}"/>
                </a:ext>
              </a:extLst>
            </p:cNvPr>
            <p:cNvSpPr/>
            <p:nvPr/>
          </p:nvSpPr>
          <p:spPr>
            <a:xfrm>
              <a:off x="6398755" y="1915479"/>
              <a:ext cx="2213768" cy="2628693"/>
            </a:xfrm>
            <a:prstGeom prst="rect">
              <a:avLst/>
            </a:prstGeom>
            <a:solidFill>
              <a:schemeClr val="bg1"/>
            </a:solidFill>
            <a:ln w="19050">
              <a:solidFill>
                <a:srgbClr val="E5A745"/>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lvl="0" indent="-171450">
                <a:buClr>
                  <a:schemeClr val="accent1"/>
                </a:buClr>
                <a:buSzPct val="125000"/>
                <a:buFont typeface="Wingdings" panose="05000000000000000000" pitchFamily="2" charset="2"/>
                <a:buChar char="ü"/>
              </a:pPr>
              <a:r>
                <a:rPr lang="en-US" sz="1100" b="1">
                  <a:solidFill>
                    <a:schemeClr val="bg2"/>
                  </a:solidFill>
                  <a:latin typeface="Ubuntu Light" panose="020B0304030602030204" pitchFamily="34" charset="0"/>
                </a:rPr>
                <a:t>First-Time Homebuyer Affordability</a:t>
              </a:r>
              <a:endParaRPr lang="en-US" sz="1100">
                <a:solidFill>
                  <a:schemeClr val="bg2"/>
                </a:solidFill>
                <a:latin typeface="Ubuntu Light" panose="020B0304030602030204" pitchFamily="34" charset="0"/>
              </a:endParaRPr>
            </a:p>
            <a:p>
              <a:pPr marL="182880" lvl="0">
                <a:buClr>
                  <a:schemeClr val="accent1"/>
                </a:buClr>
                <a:buSzPct val="125000"/>
              </a:pPr>
              <a:endParaRPr lang="en-US" sz="700">
                <a:solidFill>
                  <a:schemeClr val="bg2"/>
                </a:solidFill>
                <a:latin typeface="Ubuntu Light" panose="020B0304030602030204" pitchFamily="34" charset="0"/>
              </a:endParaRPr>
            </a:p>
            <a:p>
              <a:pPr marL="182880" lvl="0">
                <a:buClr>
                  <a:schemeClr val="accent1"/>
                </a:buClr>
                <a:buSzPct val="125000"/>
              </a:pPr>
              <a:r>
                <a:rPr lang="en-US" sz="1050">
                  <a:solidFill>
                    <a:schemeClr val="bg2"/>
                  </a:solidFill>
                  <a:latin typeface="Ubuntu Light" panose="020B0304030602030204" pitchFamily="34" charset="0"/>
                </a:rPr>
                <a:t>New home purchase down payment assistance product (i.e. mission-focused use)</a:t>
              </a:r>
            </a:p>
            <a:p>
              <a:pPr lvl="0">
                <a:buClr>
                  <a:schemeClr val="accent1"/>
                </a:buClr>
                <a:buSzPct val="125000"/>
              </a:pPr>
              <a:endParaRPr lang="en-US" sz="800" b="1">
                <a:solidFill>
                  <a:schemeClr val="bg2"/>
                </a:solidFill>
                <a:latin typeface="Ubuntu Light" panose="020B0304030602030204" pitchFamily="34" charset="0"/>
              </a:endParaRPr>
            </a:p>
            <a:p>
              <a:pPr marL="171450" lvl="1" indent="-171450">
                <a:buClr>
                  <a:schemeClr val="accent1"/>
                </a:buClr>
                <a:buSzPct val="125000"/>
                <a:buFont typeface="Wingdings" panose="05000000000000000000" pitchFamily="2" charset="2"/>
                <a:buChar char="ü"/>
              </a:pPr>
              <a:r>
                <a:rPr lang="en-US" sz="1100" b="1">
                  <a:solidFill>
                    <a:schemeClr val="bg2"/>
                  </a:solidFill>
                  <a:latin typeface="Ubuntu Light" panose="020B0304030602030204" pitchFamily="34" charset="0"/>
                </a:rPr>
                <a:t>Employer Down-Payment Assistance &amp; Benefits</a:t>
              </a:r>
            </a:p>
            <a:p>
              <a:pPr marL="182880" lvl="0">
                <a:buClr>
                  <a:schemeClr val="accent1"/>
                </a:buClr>
                <a:buSzPct val="125000"/>
              </a:pPr>
              <a:endParaRPr lang="en-US" sz="700">
                <a:solidFill>
                  <a:schemeClr val="bg2"/>
                </a:solidFill>
                <a:latin typeface="Ubuntu Light" panose="020B0304030602030204" pitchFamily="34" charset="0"/>
              </a:endParaRPr>
            </a:p>
            <a:p>
              <a:pPr marL="182880" lvl="0">
                <a:buClr>
                  <a:schemeClr val="accent1"/>
                </a:buClr>
                <a:buSzPct val="125000"/>
              </a:pPr>
              <a:r>
                <a:rPr lang="en-US" sz="1050">
                  <a:solidFill>
                    <a:schemeClr val="bg2"/>
                  </a:solidFill>
                  <a:latin typeface="Ubuntu Light" panose="020B0304030602030204" pitchFamily="34" charset="0"/>
                </a:rPr>
                <a:t>Companies help employees afford to live closer to where they work, creating an asset the company can monetize</a:t>
              </a:r>
            </a:p>
            <a:p>
              <a:pPr lvl="1">
                <a:buClr>
                  <a:schemeClr val="accent1"/>
                </a:buClr>
                <a:buSzPct val="125000"/>
              </a:pPr>
              <a:endParaRPr lang="en-US" sz="900" b="1">
                <a:solidFill>
                  <a:schemeClr val="bg2"/>
                </a:solidFill>
                <a:latin typeface="Ubuntu Light" panose="020B0304030602030204" pitchFamily="34" charset="0"/>
              </a:endParaRPr>
            </a:p>
            <a:p>
              <a:pPr marL="171450" lvl="1" indent="-171450">
                <a:buClr>
                  <a:schemeClr val="accent1"/>
                </a:buClr>
                <a:buSzPct val="125000"/>
                <a:buFont typeface="Wingdings" panose="05000000000000000000" pitchFamily="2" charset="2"/>
                <a:buChar char="ü"/>
              </a:pPr>
              <a:r>
                <a:rPr lang="en-US" sz="1100" b="1">
                  <a:solidFill>
                    <a:schemeClr val="bg2"/>
                  </a:solidFill>
                  <a:latin typeface="Ubuntu Light" panose="020B0304030602030204" pitchFamily="34" charset="0"/>
                </a:rPr>
                <a:t>VA Assumable Mortgage Solutions</a:t>
              </a:r>
            </a:p>
            <a:p>
              <a:pPr marL="182880" lvl="0">
                <a:buClr>
                  <a:schemeClr val="accent1"/>
                </a:buClr>
                <a:buSzPct val="125000"/>
              </a:pPr>
              <a:endParaRPr lang="en-US" sz="700">
                <a:solidFill>
                  <a:schemeClr val="bg2"/>
                </a:solidFill>
                <a:latin typeface="Ubuntu Light" panose="020B0304030602030204" pitchFamily="34" charset="0"/>
              </a:endParaRPr>
            </a:p>
            <a:p>
              <a:pPr marL="182880" lvl="0">
                <a:buClr>
                  <a:schemeClr val="accent1"/>
                </a:buClr>
                <a:buSzPct val="125000"/>
              </a:pPr>
              <a:r>
                <a:rPr lang="en-US" sz="1050">
                  <a:solidFill>
                    <a:schemeClr val="bg2"/>
                  </a:solidFill>
                  <a:latin typeface="Ubuntu Light" panose="020B0304030602030204" pitchFamily="34" charset="0"/>
                </a:rPr>
                <a:t>Facilitate </a:t>
              </a:r>
              <a:r>
                <a:rPr lang="en-US" sz="1050" err="1">
                  <a:solidFill>
                    <a:schemeClr val="bg2"/>
                  </a:solidFill>
                  <a:latin typeface="Ubuntu Light" panose="020B0304030602030204" pitchFamily="34" charset="0"/>
                </a:rPr>
                <a:t>assumability</a:t>
              </a:r>
              <a:r>
                <a:rPr lang="en-US" sz="1050">
                  <a:solidFill>
                    <a:schemeClr val="bg2"/>
                  </a:solidFill>
                  <a:latin typeface="Ubuntu Light" panose="020B0304030602030204" pitchFamily="34" charset="0"/>
                </a:rPr>
                <a:t> of FHA/VA loans as DPA for current or retired servicemembers</a:t>
              </a:r>
            </a:p>
            <a:p>
              <a:pPr lvl="1">
                <a:buClr>
                  <a:schemeClr val="accent1"/>
                </a:buClr>
                <a:buSzPct val="125000"/>
              </a:pPr>
              <a:endParaRPr lang="en-US" sz="900">
                <a:solidFill>
                  <a:schemeClr val="bg2"/>
                </a:solidFill>
                <a:latin typeface="Ubuntu Light" panose="020B0304030602030204" pitchFamily="34" charset="0"/>
              </a:endParaRPr>
            </a:p>
            <a:p>
              <a:pPr marL="171450" lvl="1" indent="-171450">
                <a:buClr>
                  <a:schemeClr val="accent1"/>
                </a:buClr>
                <a:buSzPct val="125000"/>
                <a:buFont typeface="Wingdings" panose="05000000000000000000" pitchFamily="2" charset="2"/>
                <a:buChar char="ü"/>
              </a:pPr>
              <a:r>
                <a:rPr lang="en-US" sz="1100" b="1">
                  <a:solidFill>
                    <a:schemeClr val="bg2"/>
                  </a:solidFill>
                  <a:latin typeface="Ubuntu Light" panose="020B0304030602030204" pitchFamily="34" charset="0"/>
                </a:rPr>
                <a:t>Perm Solutions on For Sale Construction</a:t>
              </a:r>
            </a:p>
          </p:txBody>
        </p:sp>
      </p:grpSp>
      <p:sp>
        <p:nvSpPr>
          <p:cNvPr id="5" name="Google Shape;220;p27">
            <a:extLst>
              <a:ext uri="{FF2B5EF4-FFF2-40B4-BE49-F238E27FC236}">
                <a16:creationId xmlns:a16="http://schemas.microsoft.com/office/drawing/2014/main" id="{82550338-5854-BF3F-B002-45FF1FCC5538}"/>
              </a:ext>
            </a:extLst>
          </p:cNvPr>
          <p:cNvSpPr txBox="1">
            <a:spLocks/>
          </p:cNvSpPr>
          <p:nvPr/>
        </p:nvSpPr>
        <p:spPr>
          <a:xfrm>
            <a:off x="311700" y="342901"/>
            <a:ext cx="8520600" cy="7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1909" b="0" i="0" u="none" strike="noStrike" cap="none">
                <a:solidFill>
                  <a:schemeClr val="tx1"/>
                </a:solidFill>
                <a:latin typeface="Microsoft Sans Serif"/>
                <a:ea typeface="Taviraj"/>
                <a:cs typeface="Microsoft Sans Serif"/>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pPr algn="ctr"/>
            <a:r>
              <a:rPr lang="en-US" sz="2000" err="1">
                <a:solidFill>
                  <a:schemeClr val="bg2"/>
                </a:solidFill>
                <a:latin typeface="Goudy Old Style" panose="02020502050305020303" pitchFamily="18" charset="77"/>
                <a:cs typeface="Taviraj" panose="00000500000000000000" pitchFamily="2" charset="-34"/>
              </a:rPr>
              <a:t>Homium’s</a:t>
            </a:r>
            <a:r>
              <a:rPr lang="en-US" sz="2000">
                <a:solidFill>
                  <a:schemeClr val="bg2"/>
                </a:solidFill>
                <a:latin typeface="Goudy Old Style" panose="02020502050305020303" pitchFamily="18" charset="77"/>
                <a:cs typeface="Taviraj" panose="00000500000000000000" pitchFamily="2" charset="-34"/>
              </a:rPr>
              <a:t> flexible architecture accommodates a wide variety of targeted use-cases and a highly diversified loan pool.</a:t>
            </a:r>
          </a:p>
        </p:txBody>
      </p:sp>
      <p:sp>
        <p:nvSpPr>
          <p:cNvPr id="51" name="Rectangle 50">
            <a:extLst>
              <a:ext uri="{FF2B5EF4-FFF2-40B4-BE49-F238E27FC236}">
                <a16:creationId xmlns:a16="http://schemas.microsoft.com/office/drawing/2014/main" id="{1BACD941-752F-9064-AD12-BA9FB54E0AF2}"/>
              </a:ext>
            </a:extLst>
          </p:cNvPr>
          <p:cNvSpPr/>
          <p:nvPr/>
        </p:nvSpPr>
        <p:spPr>
          <a:xfrm>
            <a:off x="311700" y="1190034"/>
            <a:ext cx="8337591" cy="273900"/>
          </a:xfrm>
          <a:prstGeom prst="rect">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latin typeface="Ubuntu" panose="020B0504030602030204" pitchFamily="34" charset="0"/>
              </a:rPr>
              <a:t>KEY HOMIUM USE CASES</a:t>
            </a:r>
          </a:p>
        </p:txBody>
      </p:sp>
      <p:grpSp>
        <p:nvGrpSpPr>
          <p:cNvPr id="4" name="Group 3">
            <a:extLst>
              <a:ext uri="{FF2B5EF4-FFF2-40B4-BE49-F238E27FC236}">
                <a16:creationId xmlns:a16="http://schemas.microsoft.com/office/drawing/2014/main" id="{F9D8893F-4962-A7BC-2769-A42A615879A6}"/>
              </a:ext>
            </a:extLst>
          </p:cNvPr>
          <p:cNvGrpSpPr/>
          <p:nvPr/>
        </p:nvGrpSpPr>
        <p:grpSpPr>
          <a:xfrm>
            <a:off x="4810603" y="1562022"/>
            <a:ext cx="3838686" cy="3060240"/>
            <a:chOff x="3921394" y="1483932"/>
            <a:chExt cx="2230397" cy="3060240"/>
          </a:xfrm>
        </p:grpSpPr>
        <p:sp>
          <p:nvSpPr>
            <p:cNvPr id="47" name="Rectangle 46">
              <a:extLst>
                <a:ext uri="{FF2B5EF4-FFF2-40B4-BE49-F238E27FC236}">
                  <a16:creationId xmlns:a16="http://schemas.microsoft.com/office/drawing/2014/main" id="{E920E6A3-77E1-2688-B7B1-3F6316CEABD8}"/>
                </a:ext>
              </a:extLst>
            </p:cNvPr>
            <p:cNvSpPr/>
            <p:nvPr/>
          </p:nvSpPr>
          <p:spPr>
            <a:xfrm>
              <a:off x="3938023" y="1915479"/>
              <a:ext cx="2213768" cy="2628693"/>
            </a:xfrm>
            <a:prstGeom prst="rect">
              <a:avLst/>
            </a:prstGeom>
            <a:solidFill>
              <a:schemeClr val="bg1"/>
            </a:solidFill>
            <a:ln w="19050">
              <a:solidFill>
                <a:srgbClr val="14935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lvl="0" indent="-171450">
                <a:buClr>
                  <a:schemeClr val="accent1"/>
                </a:buClr>
                <a:buSzPct val="125000"/>
                <a:buFont typeface="Wingdings" panose="05000000000000000000" pitchFamily="2" charset="2"/>
                <a:buChar char="ü"/>
              </a:pPr>
              <a:endParaRPr lang="en-US" sz="1200" b="1">
                <a:solidFill>
                  <a:schemeClr val="bg2"/>
                </a:solidFill>
                <a:latin typeface="Ubuntu Light" panose="020B0304030602030204" pitchFamily="34" charset="0"/>
              </a:endParaRPr>
            </a:p>
            <a:p>
              <a:pPr marL="171450" lvl="0" indent="-171450">
                <a:buClr>
                  <a:schemeClr val="accent1"/>
                </a:buClr>
                <a:buSzPct val="125000"/>
                <a:buFont typeface="Wingdings" panose="05000000000000000000" pitchFamily="2" charset="2"/>
                <a:buChar char="ü"/>
              </a:pPr>
              <a:r>
                <a:rPr lang="en-US" sz="1200" b="1">
                  <a:solidFill>
                    <a:schemeClr val="bg2"/>
                  </a:solidFill>
                  <a:latin typeface="Ubuntu Light" panose="020B0304030602030204" pitchFamily="34" charset="0"/>
                </a:rPr>
                <a:t>Environmental Upgrades</a:t>
              </a:r>
            </a:p>
            <a:p>
              <a:pPr marL="182880" lvl="0">
                <a:buClr>
                  <a:schemeClr val="accent1"/>
                </a:buClr>
                <a:buSzPct val="125000"/>
              </a:pPr>
              <a:endParaRPr lang="en-US" sz="600">
                <a:solidFill>
                  <a:schemeClr val="bg2"/>
                </a:solidFill>
                <a:latin typeface="Ubuntu Light" panose="020B0304030602030204" pitchFamily="34" charset="0"/>
              </a:endParaRPr>
            </a:p>
            <a:p>
              <a:pPr marL="182880" lvl="0">
                <a:buClr>
                  <a:schemeClr val="accent1"/>
                </a:buClr>
                <a:buSzPct val="125000"/>
              </a:pPr>
              <a:r>
                <a:rPr lang="en-US" sz="1050">
                  <a:solidFill>
                    <a:schemeClr val="bg2"/>
                  </a:solidFill>
                  <a:latin typeface="Ubuntu Light" panose="020B0304030602030204" pitchFamily="34" charset="0"/>
                </a:rPr>
                <a:t>Home improvement (ADU, solar, </a:t>
              </a:r>
              <a:r>
                <a:rPr lang="en-US" sz="1050" err="1">
                  <a:solidFill>
                    <a:schemeClr val="bg2"/>
                  </a:solidFill>
                  <a:latin typeface="Ubuntu Light" panose="020B0304030602030204" pitchFamily="34" charset="0"/>
                </a:rPr>
                <a:t>etc</a:t>
              </a:r>
              <a:r>
                <a:rPr lang="en-US" sz="1050">
                  <a:solidFill>
                    <a:schemeClr val="bg2"/>
                  </a:solidFill>
                  <a:latin typeface="Ubuntu Light" panose="020B0304030602030204" pitchFamily="34" charset="0"/>
                </a:rPr>
                <a:t>), Green and climate friendly upgrades, renovations</a:t>
              </a:r>
            </a:p>
            <a:p>
              <a:pPr lvl="0">
                <a:buClr>
                  <a:schemeClr val="accent1"/>
                </a:buClr>
                <a:buSzPct val="125000"/>
              </a:pPr>
              <a:endParaRPr lang="en-US" sz="900" b="1">
                <a:solidFill>
                  <a:schemeClr val="bg2"/>
                </a:solidFill>
                <a:latin typeface="Ubuntu Light" panose="020B0304030602030204" pitchFamily="34" charset="0"/>
              </a:endParaRPr>
            </a:p>
            <a:p>
              <a:pPr marL="171450" lvl="1" indent="-171450">
                <a:buClr>
                  <a:schemeClr val="accent1"/>
                </a:buClr>
                <a:buSzPct val="125000"/>
                <a:buFont typeface="Wingdings" panose="05000000000000000000" pitchFamily="2" charset="2"/>
                <a:buChar char="ü"/>
              </a:pPr>
              <a:r>
                <a:rPr lang="en-US" sz="1200" b="1">
                  <a:solidFill>
                    <a:schemeClr val="bg2"/>
                  </a:solidFill>
                  <a:latin typeface="Ubuntu Light" panose="020B0304030602030204" pitchFamily="34" charset="0"/>
                </a:rPr>
                <a:t>Disaster Recovery Rebuilds</a:t>
              </a:r>
            </a:p>
            <a:p>
              <a:pPr lvl="1">
                <a:buClr>
                  <a:schemeClr val="accent1"/>
                </a:buClr>
                <a:buSzPct val="125000"/>
              </a:pPr>
              <a:endParaRPr lang="en-US" sz="600" b="1">
                <a:solidFill>
                  <a:schemeClr val="bg2"/>
                </a:solidFill>
                <a:latin typeface="Ubuntu Light" panose="020B0304030602030204" pitchFamily="34" charset="0"/>
              </a:endParaRPr>
            </a:p>
            <a:p>
              <a:pPr marL="182880" lvl="1">
                <a:buClr>
                  <a:schemeClr val="accent1"/>
                </a:buClr>
                <a:buSzPct val="125000"/>
              </a:pPr>
              <a:r>
                <a:rPr lang="en-US" sz="1050">
                  <a:solidFill>
                    <a:schemeClr val="bg2"/>
                  </a:solidFill>
                  <a:latin typeface="Ubuntu Light" panose="020B0304030602030204" pitchFamily="34" charset="0"/>
                </a:rPr>
                <a:t>Costs associated with repairing, rebuilding, or restoring a home after disaster-related damage</a:t>
              </a:r>
            </a:p>
            <a:p>
              <a:pPr marL="182880" lvl="1">
                <a:buClr>
                  <a:schemeClr val="accent1"/>
                </a:buClr>
                <a:buSzPct val="125000"/>
              </a:pPr>
              <a:endParaRPr lang="en-US" sz="900">
                <a:solidFill>
                  <a:schemeClr val="bg2"/>
                </a:solidFill>
                <a:latin typeface="Ubuntu Light" panose="020B0304030602030204" pitchFamily="34" charset="0"/>
              </a:endParaRPr>
            </a:p>
            <a:p>
              <a:pPr marL="171450" lvl="1" indent="-171450">
                <a:buClr>
                  <a:schemeClr val="accent1"/>
                </a:buClr>
                <a:buSzPct val="125000"/>
                <a:buFont typeface="Wingdings" panose="05000000000000000000" pitchFamily="2" charset="2"/>
                <a:buChar char="ü"/>
              </a:pPr>
              <a:r>
                <a:rPr lang="en-US" sz="1200" b="1">
                  <a:solidFill>
                    <a:schemeClr val="bg2"/>
                  </a:solidFill>
                  <a:latin typeface="Ubuntu Light" panose="020B0304030602030204" pitchFamily="34" charset="0"/>
                </a:rPr>
                <a:t>Fund life expenses or Age-In-Place</a:t>
              </a:r>
            </a:p>
            <a:p>
              <a:pPr marL="182880" lvl="3">
                <a:buClr>
                  <a:schemeClr val="accent1"/>
                </a:buClr>
                <a:buSzPct val="125000"/>
              </a:pPr>
              <a:endParaRPr lang="en-US" sz="600">
                <a:solidFill>
                  <a:schemeClr val="bg2"/>
                </a:solidFill>
                <a:latin typeface="Ubuntu Light" panose="020B0304030602030204" pitchFamily="34" charset="0"/>
              </a:endParaRPr>
            </a:p>
            <a:p>
              <a:pPr marL="182880" lvl="3">
                <a:buClr>
                  <a:schemeClr val="accent1"/>
                </a:buClr>
                <a:buSzPct val="125000"/>
              </a:pPr>
              <a:r>
                <a:rPr lang="en-US" sz="1050">
                  <a:solidFill>
                    <a:schemeClr val="bg2"/>
                  </a:solidFill>
                  <a:latin typeface="Ubuntu Light" panose="020B0304030602030204" pitchFamily="34" charset="0"/>
                </a:rPr>
                <a:t>Retirement products (CD/Annuities), weddings, personal &amp; small business investments</a:t>
              </a:r>
            </a:p>
          </p:txBody>
        </p:sp>
        <p:pic>
          <p:nvPicPr>
            <p:cNvPr id="11" name="Graphic 10" descr="Unlock with solid fill">
              <a:extLst>
                <a:ext uri="{FF2B5EF4-FFF2-40B4-BE49-F238E27FC236}">
                  <a16:creationId xmlns:a16="http://schemas.microsoft.com/office/drawing/2014/main" id="{C1C9B46E-13BF-C7B1-F1E8-05A20D697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1394" y="1483932"/>
              <a:ext cx="237963" cy="405557"/>
            </a:xfrm>
            <a:prstGeom prst="rect">
              <a:avLst/>
            </a:prstGeom>
          </p:spPr>
        </p:pic>
        <p:sp>
          <p:nvSpPr>
            <p:cNvPr id="30" name="Rectangle 29">
              <a:extLst>
                <a:ext uri="{FF2B5EF4-FFF2-40B4-BE49-F238E27FC236}">
                  <a16:creationId xmlns:a16="http://schemas.microsoft.com/office/drawing/2014/main" id="{EE29F943-31A4-B767-0611-E461503C5CB1}"/>
                </a:ext>
              </a:extLst>
            </p:cNvPr>
            <p:cNvSpPr/>
            <p:nvPr/>
          </p:nvSpPr>
          <p:spPr>
            <a:xfrm>
              <a:off x="4159357" y="1577567"/>
              <a:ext cx="1992434" cy="273900"/>
            </a:xfrm>
            <a:prstGeom prst="rect">
              <a:avLst/>
            </a:prstGeom>
            <a:solidFill>
              <a:srgbClr val="1493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latin typeface="Ubuntu" panose="020B0504030602030204" pitchFamily="34" charset="0"/>
                </a:rPr>
                <a:t>EQUITY UNLOCK</a:t>
              </a:r>
            </a:p>
          </p:txBody>
        </p:sp>
      </p:grpSp>
      <p:sp>
        <p:nvSpPr>
          <p:cNvPr id="2" name="Slide Number Placeholder 2">
            <a:extLst>
              <a:ext uri="{FF2B5EF4-FFF2-40B4-BE49-F238E27FC236}">
                <a16:creationId xmlns:a16="http://schemas.microsoft.com/office/drawing/2014/main" id="{5B3FF69A-BA66-5D30-5FC6-5092C345E90F}"/>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17</a:t>
            </a:fld>
            <a:endParaRPr lang="en" sz="800">
              <a:solidFill>
                <a:srgbClr val="061D29"/>
              </a:solidFill>
              <a:latin typeface="Ubuntu Light"/>
              <a:sym typeface="Ubuntu Light"/>
            </a:endParaRPr>
          </a:p>
        </p:txBody>
      </p:sp>
    </p:spTree>
    <p:extLst>
      <p:ext uri="{BB962C8B-B14F-4D97-AF65-F5344CB8AC3E}">
        <p14:creationId xmlns:p14="http://schemas.microsoft.com/office/powerpoint/2010/main" val="67505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781BB7-C129-C02F-7B2D-65B77B785747}"/>
              </a:ext>
            </a:extLst>
          </p:cNvPr>
          <p:cNvSpPr>
            <a:spLocks noGrp="1"/>
          </p:cNvSpPr>
          <p:nvPr>
            <p:ph type="title"/>
          </p:nvPr>
        </p:nvSpPr>
        <p:spPr>
          <a:xfrm>
            <a:off x="311700" y="1705200"/>
            <a:ext cx="8557980" cy="1733400"/>
          </a:xfrm>
        </p:spPr>
        <p:txBody>
          <a:bodyPr>
            <a:normAutofit/>
          </a:bodyPr>
          <a:lstStyle/>
          <a:p>
            <a:r>
              <a:rPr lang="en" sz="3200">
                <a:latin typeface="Goudy Old Style" panose="02020502050305020303" pitchFamily="18" charset="77"/>
              </a:rPr>
              <a:t>Appendix</a:t>
            </a:r>
            <a:endParaRPr lang="en-US" sz="3200">
              <a:solidFill>
                <a:schemeClr val="accent1"/>
              </a:solidFill>
              <a:latin typeface="Goudy Old Style" panose="02020502050305020303" pitchFamily="18" charset="77"/>
            </a:endParaRPr>
          </a:p>
        </p:txBody>
      </p:sp>
      <p:sp>
        <p:nvSpPr>
          <p:cNvPr id="2" name="Slide Number Placeholder 1">
            <a:extLst>
              <a:ext uri="{FF2B5EF4-FFF2-40B4-BE49-F238E27FC236}">
                <a16:creationId xmlns:a16="http://schemas.microsoft.com/office/drawing/2014/main" id="{81379612-3EE3-3F2B-AD5D-6905A9573B43}"/>
              </a:ext>
            </a:extLst>
          </p:cNvPr>
          <p:cNvSpPr>
            <a:spLocks noGrp="1"/>
          </p:cNvSpPr>
          <p:nvPr>
            <p:ph type="sldNum"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421239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C9D0-8451-1651-3A1F-3A2AFD49074D}"/>
              </a:ext>
            </a:extLst>
          </p:cNvPr>
          <p:cNvSpPr>
            <a:spLocks noGrp="1"/>
          </p:cNvSpPr>
          <p:nvPr>
            <p:ph type="title"/>
          </p:nvPr>
        </p:nvSpPr>
        <p:spPr/>
        <p:txBody>
          <a:bodyPr>
            <a:normAutofit/>
          </a:bodyPr>
          <a:lstStyle/>
          <a:p>
            <a:pPr algn="ctr"/>
            <a:r>
              <a:rPr lang="en-US">
                <a:latin typeface="Goudy Old Style" panose="02020502050305020303" pitchFamily="18" charset="77"/>
              </a:rPr>
              <a:t>Homeownership is a key tool for erasing economic inequality.</a:t>
            </a:r>
          </a:p>
        </p:txBody>
      </p:sp>
      <p:sp>
        <p:nvSpPr>
          <p:cNvPr id="3" name="Slide Number Placeholder 2">
            <a:extLst>
              <a:ext uri="{FF2B5EF4-FFF2-40B4-BE49-F238E27FC236}">
                <a16:creationId xmlns:a16="http://schemas.microsoft.com/office/drawing/2014/main" id="{35C4C67D-256D-C9B7-3F3C-7195F1B82069}"/>
              </a:ext>
            </a:extLst>
          </p:cNvPr>
          <p:cNvSpPr>
            <a:spLocks noGrp="1"/>
          </p:cNvSpPr>
          <p:nvPr>
            <p:ph type="sldNum" idx="12"/>
          </p:nvPr>
        </p:nvSpPr>
        <p:spPr/>
        <p:txBody>
          <a:bodyPr/>
          <a:lstStyle/>
          <a:p>
            <a:fld id="{00000000-1234-1234-1234-123412341234}" type="slidenum">
              <a:rPr lang="en" smtClean="0"/>
              <a:pPr/>
              <a:t>19</a:t>
            </a:fld>
            <a:endParaRPr lang="en"/>
          </a:p>
        </p:txBody>
      </p:sp>
      <p:sp>
        <p:nvSpPr>
          <p:cNvPr id="4" name="Content Placeholder 3">
            <a:extLst>
              <a:ext uri="{FF2B5EF4-FFF2-40B4-BE49-F238E27FC236}">
                <a16:creationId xmlns:a16="http://schemas.microsoft.com/office/drawing/2014/main" id="{86E9E966-4514-DCEA-301C-AC945ED2237C}"/>
              </a:ext>
            </a:extLst>
          </p:cNvPr>
          <p:cNvSpPr>
            <a:spLocks noGrp="1"/>
          </p:cNvSpPr>
          <p:nvPr>
            <p:ph sz="quarter" idx="14"/>
          </p:nvPr>
        </p:nvSpPr>
        <p:spPr>
          <a:xfrm>
            <a:off x="311700" y="850106"/>
            <a:ext cx="8520600" cy="3443288"/>
          </a:xfrm>
        </p:spPr>
        <p:txBody>
          <a:bodyPr>
            <a:normAutofit/>
          </a:bodyPr>
          <a:lstStyle/>
          <a:p>
            <a:r>
              <a:rPr lang="en-US" sz="1400" b="1">
                <a:solidFill>
                  <a:schemeClr val="bg2"/>
                </a:solidFill>
              </a:rPr>
              <a:t>Housing is </a:t>
            </a:r>
            <a:r>
              <a:rPr lang="en-US" sz="1400" b="1" i="1">
                <a:solidFill>
                  <a:schemeClr val="bg2"/>
                </a:solidFill>
              </a:rPr>
              <a:t>“increasingly understood to be an important determinant of success in life, affecting health, access to education, and the opportunity for upward mobility.”</a:t>
            </a:r>
          </a:p>
          <a:p>
            <a:r>
              <a:rPr lang="en-US" b="1">
                <a:solidFill>
                  <a:schemeClr val="bg2"/>
                </a:solidFill>
              </a:rPr>
              <a:t> - Brookings Institution</a:t>
            </a:r>
          </a:p>
          <a:p>
            <a:r>
              <a:rPr lang="en-US"/>
              <a:t> </a:t>
            </a:r>
          </a:p>
          <a:p>
            <a:endParaRPr lang="en-US"/>
          </a:p>
        </p:txBody>
      </p:sp>
      <p:sp>
        <p:nvSpPr>
          <p:cNvPr id="6" name="TextBox 5">
            <a:extLst>
              <a:ext uri="{FF2B5EF4-FFF2-40B4-BE49-F238E27FC236}">
                <a16:creationId xmlns:a16="http://schemas.microsoft.com/office/drawing/2014/main" id="{4746CDFB-6A12-F5FC-78FA-87D8E8C9D7C6}"/>
              </a:ext>
            </a:extLst>
          </p:cNvPr>
          <p:cNvSpPr txBox="1"/>
          <p:nvPr/>
        </p:nvSpPr>
        <p:spPr>
          <a:xfrm>
            <a:off x="1385399" y="4661072"/>
            <a:ext cx="5259241" cy="392415"/>
          </a:xfrm>
          <a:prstGeom prst="rect">
            <a:avLst/>
          </a:prstGeom>
          <a:noFill/>
        </p:spPr>
        <p:txBody>
          <a:bodyPr wrap="square">
            <a:spAutoFit/>
          </a:bodyPr>
          <a:lstStyle/>
          <a:p>
            <a:pPr algn="l"/>
            <a:r>
              <a:rPr lang="en-US" sz="650">
                <a:solidFill>
                  <a:schemeClr val="tx2">
                    <a:lumMod val="50000"/>
                  </a:schemeClr>
                </a:solidFill>
                <a:latin typeface="Ubuntu Light" panose="020B0304030602030204" pitchFamily="34" charset="0"/>
                <a:cs typeface="Taviraj" panose="020B0604020202020204" charset="-34"/>
              </a:rPr>
              <a:t>Source: Brookings Institution: Homeownership, Racial Segregation and Policy Solutions to Wealth Equity, 2021; </a:t>
            </a:r>
            <a:r>
              <a:rPr lang="en-US" sz="650">
                <a:solidFill>
                  <a:schemeClr val="tx2">
                    <a:lumMod val="50000"/>
                  </a:schemeClr>
                </a:solidFill>
                <a:effectLst/>
                <a:latin typeface="Ubuntu Light" panose="020B0304030602030204" pitchFamily="34" charset="0"/>
                <a:cs typeface="Taviraj" panose="020B0604020202020204" charset="-34"/>
              </a:rPr>
              <a:t>US Federal Reserve: Economic Well-Being of U.S. Households in 2022; </a:t>
            </a:r>
            <a:r>
              <a:rPr lang="en-US" sz="650">
                <a:solidFill>
                  <a:schemeClr val="tx2">
                    <a:lumMod val="50000"/>
                  </a:schemeClr>
                </a:solidFill>
                <a:latin typeface="Ubuntu Light" panose="020B0304030602030204" pitchFamily="34" charset="0"/>
                <a:cs typeface="Taviraj" panose="020B0604020202020204" charset="-34"/>
              </a:rPr>
              <a:t>Urban Institute: Closing the Gaps – Building Black Wealth Through Homeownership, 2020.</a:t>
            </a:r>
          </a:p>
        </p:txBody>
      </p:sp>
      <p:graphicFrame>
        <p:nvGraphicFramePr>
          <p:cNvPr id="8" name="Diagram 7">
            <a:extLst>
              <a:ext uri="{FF2B5EF4-FFF2-40B4-BE49-F238E27FC236}">
                <a16:creationId xmlns:a16="http://schemas.microsoft.com/office/drawing/2014/main" id="{4DBA8AB6-4F1A-A83C-5814-E1C1670E8D17}"/>
              </a:ext>
            </a:extLst>
          </p:cNvPr>
          <p:cNvGraphicFramePr/>
          <p:nvPr/>
        </p:nvGraphicFramePr>
        <p:xfrm>
          <a:off x="544945" y="1337924"/>
          <a:ext cx="8146473" cy="3178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04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83099-73C9-8D6A-7DAD-69F17F05B98D}"/>
            </a:ext>
          </a:extLst>
        </p:cNvPr>
        <p:cNvGrpSpPr/>
        <p:nvPr/>
      </p:nvGrpSpPr>
      <p:grpSpPr>
        <a:xfrm>
          <a:off x="0" y="0"/>
          <a:ext cx="0" cy="0"/>
          <a:chOff x="0" y="0"/>
          <a:chExt cx="0" cy="0"/>
        </a:xfrm>
      </p:grpSpPr>
      <p:sp>
        <p:nvSpPr>
          <p:cNvPr id="15" name="Title 5">
            <a:extLst>
              <a:ext uri="{FF2B5EF4-FFF2-40B4-BE49-F238E27FC236}">
                <a16:creationId xmlns:a16="http://schemas.microsoft.com/office/drawing/2014/main" id="{C5A9E686-47EB-B270-8121-90156E1730B6}"/>
              </a:ext>
            </a:extLst>
          </p:cNvPr>
          <p:cNvSpPr txBox="1">
            <a:spLocks/>
          </p:cNvSpPr>
          <p:nvPr/>
        </p:nvSpPr>
        <p:spPr>
          <a:xfrm>
            <a:off x="498428" y="1155468"/>
            <a:ext cx="8147144" cy="33382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pPr marL="400050" lvl="0" indent="-400050">
              <a:spcBef>
                <a:spcPts val="600"/>
              </a:spcBef>
              <a:spcAft>
                <a:spcPts val="600"/>
              </a:spcAft>
              <a:buClr>
                <a:srgbClr val="00334A"/>
              </a:buClr>
              <a:buSzPct val="100000"/>
              <a:buFont typeface="+mj-lt"/>
              <a:buAutoNum type="romanLcPeriod"/>
              <a:defRPr/>
            </a:pPr>
            <a:r>
              <a:rPr kumimoji="0" lang="en-US" sz="1800" i="0" u="none" strike="noStrike" kern="0" cap="none" spc="0" normalizeH="0" baseline="0" noProof="0" dirty="0">
                <a:ln>
                  <a:noFill/>
                </a:ln>
                <a:solidFill>
                  <a:schemeClr val="tx1"/>
                </a:solidFill>
                <a:effectLst/>
                <a:uLnTx/>
                <a:uFillTx/>
                <a:latin typeface="Goudy Old Style" panose="02020502050305020303" pitchFamily="18" charset="77"/>
                <a:sym typeface="Taviraj"/>
              </a:rPr>
              <a:t>Executive Summary </a:t>
            </a:r>
            <a:r>
              <a:rPr lang="en-US" sz="1800" dirty="0">
                <a:solidFill>
                  <a:schemeClr val="tx1"/>
                </a:solidFill>
                <a:latin typeface="Goudy Old Style" panose="02020502050305020303" pitchFamily="18" charset="77"/>
              </a:rPr>
              <a:t>–</a:t>
            </a:r>
            <a:r>
              <a:rPr kumimoji="0" lang="en-US" sz="1800" i="0" u="none" strike="noStrike" kern="0" cap="none" spc="0" normalizeH="0" baseline="0" noProof="0" dirty="0">
                <a:ln>
                  <a:noFill/>
                </a:ln>
                <a:solidFill>
                  <a:schemeClr val="tx1"/>
                </a:solidFill>
                <a:effectLst/>
                <a:uLnTx/>
                <a:uFillTx/>
                <a:latin typeface="Goudy Old Style" panose="02020502050305020303" pitchFamily="18" charset="77"/>
                <a:sym typeface="Taviraj"/>
              </a:rPr>
              <a:t> </a:t>
            </a:r>
            <a:r>
              <a:rPr kumimoji="0" lang="en-US" sz="1800" i="1" u="none" strike="noStrike" kern="0" cap="none" spc="0" normalizeH="0" baseline="0" noProof="0" dirty="0">
                <a:ln>
                  <a:noFill/>
                </a:ln>
                <a:solidFill>
                  <a:schemeClr val="tx1"/>
                </a:solidFill>
                <a:effectLst/>
                <a:uLnTx/>
                <a:uFillTx/>
                <a:latin typeface="Goudy Old Style" panose="02020502050305020303" pitchFamily="18" charset="77"/>
                <a:sym typeface="Taviraj"/>
              </a:rPr>
              <a:t>Pa</a:t>
            </a:r>
            <a:r>
              <a:rPr lang="en-US" sz="1800" i="1" dirty="0" err="1">
                <a:solidFill>
                  <a:schemeClr val="tx1"/>
                </a:solidFill>
                <a:latin typeface="Goudy Old Style" panose="02020502050305020303" pitchFamily="18" charset="77"/>
              </a:rPr>
              <a:t>ge</a:t>
            </a:r>
            <a:r>
              <a:rPr kumimoji="0" lang="en-US" sz="1800" i="1" u="none" strike="noStrike" kern="0" cap="none" spc="0" normalizeH="0" baseline="0" noProof="0" dirty="0">
                <a:ln>
                  <a:noFill/>
                </a:ln>
                <a:solidFill>
                  <a:schemeClr val="tx1"/>
                </a:solidFill>
                <a:effectLst/>
                <a:uLnTx/>
                <a:uFillTx/>
                <a:latin typeface="Goudy Old Style" panose="02020502050305020303" pitchFamily="18" charset="77"/>
                <a:sym typeface="Taviraj"/>
              </a:rPr>
              <a:t> 3-4</a:t>
            </a:r>
            <a:endParaRPr lang="en-US" sz="1800" i="1" dirty="0">
              <a:solidFill>
                <a:schemeClr val="tx1"/>
              </a:solidFill>
              <a:latin typeface="Goudy Old Style" panose="02020502050305020303" pitchFamily="18" charset="77"/>
            </a:endParaRPr>
          </a:p>
          <a:p>
            <a:pPr marL="400050" indent="-400050">
              <a:spcBef>
                <a:spcPts val="600"/>
              </a:spcBef>
              <a:spcAft>
                <a:spcPts val="600"/>
              </a:spcAft>
              <a:buClr>
                <a:srgbClr val="00334A"/>
              </a:buClr>
              <a:buSzPct val="100000"/>
              <a:buFont typeface="+mj-lt"/>
              <a:buAutoNum type="romanLcPeriod"/>
              <a:defRPr/>
            </a:pPr>
            <a:r>
              <a:rPr lang="en-US" sz="1800" dirty="0">
                <a:solidFill>
                  <a:schemeClr val="tx1"/>
                </a:solidFill>
                <a:latin typeface="Goudy Old Style" panose="02020502050305020303" pitchFamily="18" charset="77"/>
              </a:rPr>
              <a:t>Kentucky Housing Dream Fund (KHCDF) Impact Program Structural Overview – </a:t>
            </a:r>
            <a:r>
              <a:rPr lang="en-US" sz="1800" i="1" dirty="0">
                <a:solidFill>
                  <a:schemeClr val="tx1"/>
                </a:solidFill>
                <a:latin typeface="Goudy Old Style" panose="02020502050305020303" pitchFamily="18" charset="77"/>
              </a:rPr>
              <a:t>Page 5-10</a:t>
            </a:r>
            <a:endParaRPr lang="en-US" sz="1800" dirty="0">
              <a:solidFill>
                <a:schemeClr val="tx1"/>
              </a:solidFill>
              <a:latin typeface="Goudy Old Style" panose="02020502050305020303" pitchFamily="18" charset="77"/>
            </a:endParaRPr>
          </a:p>
          <a:p>
            <a:pPr marL="400050" indent="-400050">
              <a:spcBef>
                <a:spcPts val="600"/>
              </a:spcBef>
              <a:spcAft>
                <a:spcPts val="600"/>
              </a:spcAft>
              <a:buClr>
                <a:srgbClr val="00334A"/>
              </a:buClr>
              <a:buSzPct val="100000"/>
              <a:buFont typeface="+mj-lt"/>
              <a:buAutoNum type="romanLcPeriod"/>
              <a:defRPr/>
            </a:pPr>
            <a:r>
              <a:rPr lang="en-US" sz="1800" dirty="0">
                <a:solidFill>
                  <a:schemeClr val="tx1"/>
                </a:solidFill>
                <a:latin typeface="Goudy Old Style" panose="02020502050305020303" pitchFamily="18" charset="77"/>
              </a:rPr>
              <a:t>KHCDF Program Structure Overview – </a:t>
            </a:r>
            <a:r>
              <a:rPr lang="en-US" sz="1800" i="1" dirty="0">
                <a:solidFill>
                  <a:schemeClr val="tx1"/>
                </a:solidFill>
                <a:latin typeface="Goudy Old Style" panose="02020502050305020303" pitchFamily="18" charset="77"/>
              </a:rPr>
              <a:t>Page 11-14</a:t>
            </a:r>
            <a:endParaRPr lang="en-US" sz="1800" dirty="0">
              <a:solidFill>
                <a:schemeClr val="tx1"/>
              </a:solidFill>
              <a:latin typeface="Goudy Old Style" panose="02020502050305020303" pitchFamily="18" charset="77"/>
            </a:endParaRPr>
          </a:p>
          <a:p>
            <a:pPr marL="400050" indent="-400050">
              <a:spcBef>
                <a:spcPts val="600"/>
              </a:spcBef>
              <a:spcAft>
                <a:spcPts val="600"/>
              </a:spcAft>
              <a:buClr>
                <a:srgbClr val="00334A"/>
              </a:buClr>
              <a:buSzPct val="100000"/>
              <a:buFont typeface="+mj-lt"/>
              <a:buAutoNum type="romanLcPeriod"/>
              <a:defRPr/>
            </a:pPr>
            <a:r>
              <a:rPr lang="en-US" sz="1800" dirty="0" err="1">
                <a:solidFill>
                  <a:schemeClr val="tx1"/>
                </a:solidFill>
                <a:latin typeface="Goudy Old Style" panose="02020502050305020303" pitchFamily="18" charset="77"/>
              </a:rPr>
              <a:t>Homium</a:t>
            </a:r>
            <a:r>
              <a:rPr lang="en-US" sz="1800" dirty="0">
                <a:solidFill>
                  <a:schemeClr val="tx1"/>
                </a:solidFill>
                <a:latin typeface="Goudy Old Style" panose="02020502050305020303" pitchFamily="18" charset="77"/>
              </a:rPr>
              <a:t> Use Cases and Features – </a:t>
            </a:r>
            <a:r>
              <a:rPr lang="en-US" sz="1800" i="1" dirty="0">
                <a:solidFill>
                  <a:schemeClr val="tx1"/>
                </a:solidFill>
                <a:latin typeface="Goudy Old Style" panose="02020502050305020303" pitchFamily="18" charset="77"/>
              </a:rPr>
              <a:t>Page 15-17</a:t>
            </a:r>
          </a:p>
          <a:p>
            <a:pPr marL="400050" marR="0" lvl="0" indent="-400050" algn="l" defTabSz="914400" rtl="0" eaLnBrk="1" fontAlgn="auto" latinLnBrk="0" hangingPunct="1">
              <a:lnSpc>
                <a:spcPct val="100000"/>
              </a:lnSpc>
              <a:spcBef>
                <a:spcPts val="600"/>
              </a:spcBef>
              <a:spcAft>
                <a:spcPts val="600"/>
              </a:spcAft>
              <a:buClr>
                <a:srgbClr val="00334A"/>
              </a:buClr>
              <a:buSzPct val="100000"/>
              <a:buFont typeface="+mj-lt"/>
              <a:buAutoNum type="romanLcPeriod"/>
              <a:tabLst/>
              <a:defRPr/>
            </a:pPr>
            <a:r>
              <a:rPr lang="en-US" sz="1800" dirty="0">
                <a:solidFill>
                  <a:schemeClr val="tx1"/>
                </a:solidFill>
                <a:latin typeface="Goudy Old Style" panose="02020502050305020303" pitchFamily="18" charset="77"/>
              </a:rPr>
              <a:t>Appendix &amp; Disclaimer (How </a:t>
            </a:r>
            <a:r>
              <a:rPr lang="en-US" sz="1800" dirty="0" err="1">
                <a:solidFill>
                  <a:schemeClr val="tx1"/>
                </a:solidFill>
                <a:latin typeface="Goudy Old Style" panose="02020502050305020303" pitchFamily="18" charset="77"/>
              </a:rPr>
              <a:t>Homium</a:t>
            </a:r>
            <a:r>
              <a:rPr lang="en-US" sz="1800" dirty="0">
                <a:solidFill>
                  <a:schemeClr val="tx1"/>
                </a:solidFill>
                <a:latin typeface="Goudy Old Style" panose="02020502050305020303" pitchFamily="18" charset="77"/>
              </a:rPr>
              <a:t> Works, Repayment Scenario, Dream for All Case Study, Colorado Pilot, Team) – </a:t>
            </a:r>
            <a:r>
              <a:rPr lang="en-US" sz="1800" i="1" dirty="0">
                <a:solidFill>
                  <a:schemeClr val="tx1"/>
                </a:solidFill>
                <a:latin typeface="Goudy Old Style" panose="02020502050305020303" pitchFamily="18" charset="77"/>
              </a:rPr>
              <a:t>Page 18- End</a:t>
            </a:r>
            <a:endParaRPr kumimoji="0" lang="en-US" sz="1800" u="none" strike="noStrike" kern="0" cap="none" spc="0" normalizeH="0" baseline="0" noProof="0" dirty="0">
              <a:ln>
                <a:noFill/>
              </a:ln>
              <a:solidFill>
                <a:schemeClr val="tx1"/>
              </a:solidFill>
              <a:effectLst/>
              <a:uLnTx/>
              <a:uFillTx/>
              <a:latin typeface="Goudy Old Style" panose="02020502050305020303" pitchFamily="18" charset="77"/>
              <a:sym typeface="Taviraj"/>
            </a:endParaRPr>
          </a:p>
          <a:p>
            <a:pPr marL="0" marR="0" lvl="0" indent="0" algn="l" defTabSz="914400" rtl="0" eaLnBrk="1" fontAlgn="auto" latinLnBrk="0" hangingPunct="1">
              <a:lnSpc>
                <a:spcPct val="100000"/>
              </a:lnSpc>
              <a:spcBef>
                <a:spcPts val="600"/>
              </a:spcBef>
              <a:spcAft>
                <a:spcPts val="600"/>
              </a:spcAft>
              <a:buClr>
                <a:srgbClr val="00334A"/>
              </a:buClr>
              <a:buSzPct val="100000"/>
              <a:buFont typeface="Taviraj"/>
              <a:buNone/>
              <a:tabLst/>
              <a:defRPr/>
            </a:pPr>
            <a:endParaRPr kumimoji="0" lang="en-US" sz="1400" b="0" i="0" u="none" strike="noStrike" kern="0" cap="none" spc="0" normalizeH="0" baseline="0" noProof="0" dirty="0">
              <a:ln>
                <a:noFill/>
              </a:ln>
              <a:solidFill>
                <a:srgbClr val="FF0000"/>
              </a:solidFill>
              <a:effectLst/>
              <a:uLnTx/>
              <a:uFillTx/>
              <a:latin typeface="Goudy Old Style" panose="02020502050305020303" pitchFamily="18" charset="77"/>
              <a:sym typeface="Taviraj"/>
            </a:endParaRPr>
          </a:p>
        </p:txBody>
      </p:sp>
      <p:sp>
        <p:nvSpPr>
          <p:cNvPr id="2" name="Slide Number Placeholder 2">
            <a:extLst>
              <a:ext uri="{FF2B5EF4-FFF2-40B4-BE49-F238E27FC236}">
                <a16:creationId xmlns:a16="http://schemas.microsoft.com/office/drawing/2014/main" id="{422235E8-A6C7-641A-21CC-4235731A9340}"/>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2</a:t>
            </a:fld>
            <a:endParaRPr lang="en" sz="800">
              <a:solidFill>
                <a:srgbClr val="061D29"/>
              </a:solidFill>
              <a:latin typeface="Ubuntu Light"/>
              <a:sym typeface="Ubuntu Light"/>
            </a:endParaRPr>
          </a:p>
        </p:txBody>
      </p:sp>
      <p:sp>
        <p:nvSpPr>
          <p:cNvPr id="3" name="Title 1">
            <a:extLst>
              <a:ext uri="{FF2B5EF4-FFF2-40B4-BE49-F238E27FC236}">
                <a16:creationId xmlns:a16="http://schemas.microsoft.com/office/drawing/2014/main" id="{77B61069-CE0B-739A-A124-7184A885D89C}"/>
              </a:ext>
            </a:extLst>
          </p:cNvPr>
          <p:cNvSpPr txBox="1">
            <a:spLocks/>
          </p:cNvSpPr>
          <p:nvPr/>
        </p:nvSpPr>
        <p:spPr>
          <a:xfrm>
            <a:off x="498428" y="421968"/>
            <a:ext cx="8520600" cy="733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r>
              <a:rPr lang="en-US" sz="2800">
                <a:latin typeface="Goudy Old Style" panose="02020502050305020303" pitchFamily="18" charset="77"/>
              </a:rPr>
              <a:t>Table of Contents</a:t>
            </a:r>
          </a:p>
        </p:txBody>
      </p:sp>
    </p:spTree>
    <p:extLst>
      <p:ext uri="{BB962C8B-B14F-4D97-AF65-F5344CB8AC3E}">
        <p14:creationId xmlns:p14="http://schemas.microsoft.com/office/powerpoint/2010/main" val="219916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1E25F-9D6C-02EE-FC26-EE472326C0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C96B8A-A3E4-F608-BC39-4EDF4A93822A}"/>
              </a:ext>
            </a:extLst>
          </p:cNvPr>
          <p:cNvSpPr>
            <a:spLocks noGrp="1"/>
          </p:cNvSpPr>
          <p:nvPr>
            <p:ph type="title"/>
          </p:nvPr>
        </p:nvSpPr>
        <p:spPr>
          <a:xfrm>
            <a:off x="311700" y="1705200"/>
            <a:ext cx="8557980" cy="1733400"/>
          </a:xfrm>
        </p:spPr>
        <p:txBody>
          <a:bodyPr>
            <a:normAutofit/>
          </a:bodyPr>
          <a:lstStyle/>
          <a:p>
            <a:r>
              <a:rPr lang="en" sz="3200" err="1">
                <a:latin typeface="Goudy Old Style" panose="02020502050305020303" pitchFamily="18" charset="77"/>
              </a:rPr>
              <a:t>Homium</a:t>
            </a:r>
            <a:r>
              <a:rPr lang="en" sz="3200">
                <a:latin typeface="Goudy Old Style" panose="02020502050305020303" pitchFamily="18" charset="77"/>
              </a:rPr>
              <a:t> provides an easy way to make shared appreciation loans to first-time homebuyers for homeownership programs.</a:t>
            </a:r>
            <a:endParaRPr lang="en-US" sz="3200">
              <a:solidFill>
                <a:schemeClr val="accent1"/>
              </a:solidFill>
              <a:latin typeface="Goudy Old Style" panose="02020502050305020303" pitchFamily="18" charset="77"/>
            </a:endParaRPr>
          </a:p>
        </p:txBody>
      </p:sp>
      <p:sp>
        <p:nvSpPr>
          <p:cNvPr id="2" name="Slide Number Placeholder 1">
            <a:extLst>
              <a:ext uri="{FF2B5EF4-FFF2-40B4-BE49-F238E27FC236}">
                <a16:creationId xmlns:a16="http://schemas.microsoft.com/office/drawing/2014/main" id="{B300EFBE-BE33-326B-59D2-1942491ABBD3}"/>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220556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27"/>
          <p:cNvSpPr txBox="1">
            <a:spLocks noGrp="1"/>
          </p:cNvSpPr>
          <p:nvPr>
            <p:ph type="title"/>
          </p:nvPr>
        </p:nvSpPr>
        <p:spPr>
          <a:xfrm>
            <a:off x="311700" y="342901"/>
            <a:ext cx="8064204" cy="733500"/>
          </a:xfrm>
        </p:spPr>
        <p:txBody>
          <a:bodyPr spcFirstLastPara="1" wrap="square" lIns="91425" tIns="91425" rIns="91425" bIns="91425" anchor="t" anchorCtr="0">
            <a:normAutofit/>
          </a:bodyPr>
          <a:lstStyle/>
          <a:p>
            <a:pPr algn="ctr"/>
            <a:r>
              <a:rPr lang="en-US">
                <a:latin typeface="Goudy Old Style" panose="02020502050305020303" pitchFamily="18" charset="77"/>
              </a:rPr>
              <a:t>Most homes are financed in two parts…</a:t>
            </a:r>
            <a:endParaRPr lang="en-TH">
              <a:latin typeface="Goudy Old Style" panose="02020502050305020303" pitchFamily="18" charset="77"/>
            </a:endParaRPr>
          </a:p>
        </p:txBody>
      </p:sp>
      <p:sp>
        <p:nvSpPr>
          <p:cNvPr id="2" name="Google Shape;212;p26">
            <a:extLst>
              <a:ext uri="{FF2B5EF4-FFF2-40B4-BE49-F238E27FC236}">
                <a16:creationId xmlns:a16="http://schemas.microsoft.com/office/drawing/2014/main" id="{7653F5D2-F196-E6E9-E8E5-326A2827A714}"/>
              </a:ext>
            </a:extLst>
          </p:cNvPr>
          <p:cNvSpPr txBox="1">
            <a:spLocks/>
          </p:cNvSpPr>
          <p:nvPr/>
        </p:nvSpPr>
        <p:spPr>
          <a:xfrm>
            <a:off x="4730311" y="1798936"/>
            <a:ext cx="3742140" cy="1972964"/>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r>
              <a:rPr lang="en-US"/>
              <a:t>The homeowner’s </a:t>
            </a:r>
            <a:r>
              <a:rPr lang="en-US">
                <a:solidFill>
                  <a:schemeClr val="accent5"/>
                </a:solidFill>
              </a:rPr>
              <a:t>down payment</a:t>
            </a:r>
            <a:r>
              <a:rPr lang="en-US"/>
              <a:t>, and the bank’s </a:t>
            </a:r>
            <a:r>
              <a:rPr lang="en-US">
                <a:solidFill>
                  <a:schemeClr val="accent2"/>
                </a:solidFill>
              </a:rPr>
              <a:t>debt</a:t>
            </a:r>
            <a:r>
              <a:rPr lang="en-US"/>
              <a:t>.</a:t>
            </a:r>
          </a:p>
        </p:txBody>
      </p:sp>
      <p:graphicFrame>
        <p:nvGraphicFramePr>
          <p:cNvPr id="5" name="Content Placeholder 3">
            <a:extLst>
              <a:ext uri="{FF2B5EF4-FFF2-40B4-BE49-F238E27FC236}">
                <a16:creationId xmlns:a16="http://schemas.microsoft.com/office/drawing/2014/main" id="{368BEF66-4B6F-ADE2-7282-750126BA4F7E}"/>
              </a:ext>
            </a:extLst>
          </p:cNvPr>
          <p:cNvGraphicFramePr>
            <a:graphicFrameLocks/>
          </p:cNvGraphicFramePr>
          <p:nvPr>
            <p:extLst>
              <p:ext uri="{D42A27DB-BD31-4B8C-83A1-F6EECF244321}">
                <p14:modId xmlns:p14="http://schemas.microsoft.com/office/powerpoint/2010/main" val="1787890305"/>
              </p:ext>
            </p:extLst>
          </p:nvPr>
        </p:nvGraphicFramePr>
        <p:xfrm>
          <a:off x="-208169" y="1076401"/>
          <a:ext cx="4130675" cy="308579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1">
            <a:extLst>
              <a:ext uri="{FF2B5EF4-FFF2-40B4-BE49-F238E27FC236}">
                <a16:creationId xmlns:a16="http://schemas.microsoft.com/office/drawing/2014/main" id="{7F78FC70-0D93-C276-24A9-81704023E7DD}"/>
              </a:ext>
            </a:extLst>
          </p:cNvPr>
          <p:cNvSpPr>
            <a:spLocks noGrp="1"/>
          </p:cNvSpPr>
          <p:nvPr>
            <p:ph type="sldNum" idx="12"/>
          </p:nvPr>
        </p:nvSpPr>
        <p:spPr>
          <a:xfrm>
            <a:off x="8472451" y="4696100"/>
            <a:ext cx="548700" cy="323100"/>
          </a:xfrm>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279244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27"/>
          <p:cNvSpPr txBox="1">
            <a:spLocks noGrp="1"/>
          </p:cNvSpPr>
          <p:nvPr>
            <p:ph type="title"/>
          </p:nvPr>
        </p:nvSpPr>
        <p:spPr>
          <a:xfrm>
            <a:off x="311700" y="342901"/>
            <a:ext cx="8311802" cy="733500"/>
          </a:xfrm>
        </p:spPr>
        <p:txBody>
          <a:bodyPr spcFirstLastPara="1" wrap="square" lIns="91425" tIns="91425" rIns="91425" bIns="91425" anchor="t" anchorCtr="0">
            <a:normAutofit/>
          </a:bodyPr>
          <a:lstStyle/>
          <a:p>
            <a:pPr algn="ctr"/>
            <a:r>
              <a:rPr lang="en-US" sz="2200">
                <a:latin typeface="Goudy Old Style" panose="02020502050305020303" pitchFamily="18" charset="77"/>
              </a:rPr>
              <a:t>A zero interest 2</a:t>
            </a:r>
            <a:r>
              <a:rPr lang="en-US" sz="2200" baseline="30000">
                <a:latin typeface="Goudy Old Style" panose="02020502050305020303" pitchFamily="18" charset="77"/>
              </a:rPr>
              <a:t>nd</a:t>
            </a:r>
            <a:r>
              <a:rPr lang="en-US" sz="2200">
                <a:latin typeface="Goudy Old Style" panose="02020502050305020303" pitchFamily="18" charset="77"/>
              </a:rPr>
              <a:t> mortgage can reduce the homeowner’s payment: </a:t>
            </a:r>
            <a:endParaRPr lang="en-TH" sz="2200">
              <a:latin typeface="Goudy Old Style" panose="02020502050305020303" pitchFamily="18" charset="77"/>
            </a:endParaRPr>
          </a:p>
        </p:txBody>
      </p:sp>
      <p:sp>
        <p:nvSpPr>
          <p:cNvPr id="3" name="Google Shape;220;p27">
            <a:extLst>
              <a:ext uri="{FF2B5EF4-FFF2-40B4-BE49-F238E27FC236}">
                <a16:creationId xmlns:a16="http://schemas.microsoft.com/office/drawing/2014/main" id="{1A70F04C-B504-1737-8F34-45704D2153A6}"/>
              </a:ext>
            </a:extLst>
          </p:cNvPr>
          <p:cNvSpPr txBox="1">
            <a:spLocks/>
          </p:cNvSpPr>
          <p:nvPr/>
        </p:nvSpPr>
        <p:spPr>
          <a:xfrm>
            <a:off x="5792401" y="1671833"/>
            <a:ext cx="2418541" cy="30242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pPr algn="ctr"/>
            <a:r>
              <a:rPr lang="en-US" sz="2800"/>
              <a:t>A shared appreciation loan from </a:t>
            </a:r>
            <a:r>
              <a:rPr lang="en-US" sz="2800" err="1">
                <a:solidFill>
                  <a:schemeClr val="accent1"/>
                </a:solidFill>
              </a:rPr>
              <a:t>Homium</a:t>
            </a:r>
            <a:r>
              <a:rPr lang="en-US" sz="2800"/>
              <a:t>.</a:t>
            </a:r>
            <a:endParaRPr lang="en-TH" sz="2800"/>
          </a:p>
        </p:txBody>
      </p:sp>
      <p:graphicFrame>
        <p:nvGraphicFramePr>
          <p:cNvPr id="20" name="Content Placeholder 3">
            <a:extLst>
              <a:ext uri="{FF2B5EF4-FFF2-40B4-BE49-F238E27FC236}">
                <a16:creationId xmlns:a16="http://schemas.microsoft.com/office/drawing/2014/main" id="{C0CB5D16-38BE-86C2-CAA7-7B167702C778}"/>
              </a:ext>
            </a:extLst>
          </p:cNvPr>
          <p:cNvGraphicFramePr>
            <a:graphicFrameLocks/>
          </p:cNvGraphicFramePr>
          <p:nvPr>
            <p:extLst>
              <p:ext uri="{D42A27DB-BD31-4B8C-83A1-F6EECF244321}">
                <p14:modId xmlns:p14="http://schemas.microsoft.com/office/powerpoint/2010/main" val="3273461029"/>
              </p:ext>
            </p:extLst>
          </p:nvPr>
        </p:nvGraphicFramePr>
        <p:xfrm>
          <a:off x="2142328" y="1076401"/>
          <a:ext cx="4130675" cy="30857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3">
            <a:extLst>
              <a:ext uri="{FF2B5EF4-FFF2-40B4-BE49-F238E27FC236}">
                <a16:creationId xmlns:a16="http://schemas.microsoft.com/office/drawing/2014/main" id="{36C1E157-0B32-901C-540F-5F09CE88F5F6}"/>
              </a:ext>
            </a:extLst>
          </p:cNvPr>
          <p:cNvGraphicFramePr>
            <a:graphicFrameLocks/>
          </p:cNvGraphicFramePr>
          <p:nvPr>
            <p:extLst>
              <p:ext uri="{D42A27DB-BD31-4B8C-83A1-F6EECF244321}">
                <p14:modId xmlns:p14="http://schemas.microsoft.com/office/powerpoint/2010/main" val="578158049"/>
              </p:ext>
            </p:extLst>
          </p:nvPr>
        </p:nvGraphicFramePr>
        <p:xfrm>
          <a:off x="-208169" y="1076401"/>
          <a:ext cx="4130675" cy="3085799"/>
        </p:xfrm>
        <a:graphic>
          <a:graphicData uri="http://schemas.openxmlformats.org/drawingml/2006/chart">
            <c:chart xmlns:c="http://schemas.openxmlformats.org/drawingml/2006/chart" xmlns:r="http://schemas.openxmlformats.org/officeDocument/2006/relationships" r:id="rId4"/>
          </a:graphicData>
        </a:graphic>
      </p:graphicFrame>
      <p:sp>
        <p:nvSpPr>
          <p:cNvPr id="22" name="Slide Number Placeholder 1">
            <a:extLst>
              <a:ext uri="{FF2B5EF4-FFF2-40B4-BE49-F238E27FC236}">
                <a16:creationId xmlns:a16="http://schemas.microsoft.com/office/drawing/2014/main" id="{7919A85D-E2A7-8F79-4ADE-F5B07556DCF7}"/>
              </a:ext>
            </a:extLst>
          </p:cNvPr>
          <p:cNvSpPr>
            <a:spLocks noGrp="1"/>
          </p:cNvSpPr>
          <p:nvPr>
            <p:ph type="sldNum" idx="12"/>
          </p:nvPr>
        </p:nvSpPr>
        <p:spPr>
          <a:xfrm>
            <a:off x="8472451" y="4696100"/>
            <a:ext cx="548700" cy="323100"/>
          </a:xfrm>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3608309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94055B83-DABC-2149-C6C1-8F4E9598604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8CE800F-8722-05D3-FE15-0F1AC0767C15}"/>
              </a:ext>
            </a:extLst>
          </p:cNvPr>
          <p:cNvSpPr/>
          <p:nvPr/>
        </p:nvSpPr>
        <p:spPr>
          <a:xfrm>
            <a:off x="6273003" y="1227684"/>
            <a:ext cx="2427148" cy="2594657"/>
          </a:xfrm>
          <a:prstGeom prst="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3">
            <a:extLst>
              <a:ext uri="{FF2B5EF4-FFF2-40B4-BE49-F238E27FC236}">
                <a16:creationId xmlns:a16="http://schemas.microsoft.com/office/drawing/2014/main" id="{1A772C97-17DB-6719-9606-056D9652ABBA}"/>
              </a:ext>
            </a:extLst>
          </p:cNvPr>
          <p:cNvGraphicFramePr>
            <a:graphicFrameLocks/>
          </p:cNvGraphicFramePr>
          <p:nvPr/>
        </p:nvGraphicFramePr>
        <p:xfrm>
          <a:off x="2142328" y="1076401"/>
          <a:ext cx="4130675" cy="3085799"/>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27">
            <a:extLst>
              <a:ext uri="{FF2B5EF4-FFF2-40B4-BE49-F238E27FC236}">
                <a16:creationId xmlns:a16="http://schemas.microsoft.com/office/drawing/2014/main" id="{959B2EBC-9ECF-FEF0-9C67-1BC135120BE8}"/>
              </a:ext>
            </a:extLst>
          </p:cNvPr>
          <p:cNvSpPr txBox="1">
            <a:spLocks noGrp="1"/>
          </p:cNvSpPr>
          <p:nvPr>
            <p:ph type="title"/>
          </p:nvPr>
        </p:nvSpPr>
        <p:spPr>
          <a:xfrm>
            <a:off x="311700" y="342901"/>
            <a:ext cx="8520600" cy="733500"/>
          </a:xfrm>
        </p:spPr>
        <p:txBody>
          <a:bodyPr spcFirstLastPara="1" wrap="square" lIns="91425" tIns="91425" rIns="91425" bIns="91425" anchor="t" anchorCtr="0">
            <a:normAutofit/>
          </a:bodyPr>
          <a:lstStyle/>
          <a:p>
            <a:pPr algn="ctr"/>
            <a:r>
              <a:rPr lang="en-US" sz="2200" err="1">
                <a:latin typeface="Goudy Old Style" panose="02020502050305020303" pitchFamily="18" charset="77"/>
              </a:rPr>
              <a:t>Homium</a:t>
            </a:r>
            <a:r>
              <a:rPr lang="en-US" sz="2200">
                <a:latin typeface="Goudy Old Style" panose="02020502050305020303" pitchFamily="18" charset="77"/>
              </a:rPr>
              <a:t> instantly </a:t>
            </a:r>
            <a:r>
              <a:rPr lang="en-US" sz="2200">
                <a:solidFill>
                  <a:srgbClr val="00334A"/>
                </a:solidFill>
                <a:latin typeface="Goudy Old Style" panose="02020502050305020303" pitchFamily="18" charset="77"/>
              </a:rPr>
              <a:t>securitizes</a:t>
            </a:r>
            <a:r>
              <a:rPr lang="en-US" sz="2200">
                <a:latin typeface="Goudy Old Style" panose="02020502050305020303" pitchFamily="18" charset="77"/>
              </a:rPr>
              <a:t> these loans at a low cost.</a:t>
            </a:r>
          </a:p>
        </p:txBody>
      </p:sp>
      <p:sp>
        <p:nvSpPr>
          <p:cNvPr id="7" name="Rectangle 6">
            <a:extLst>
              <a:ext uri="{FF2B5EF4-FFF2-40B4-BE49-F238E27FC236}">
                <a16:creationId xmlns:a16="http://schemas.microsoft.com/office/drawing/2014/main" id="{207B22B5-E7BA-039C-E1C2-9F654608E3DF}"/>
              </a:ext>
            </a:extLst>
          </p:cNvPr>
          <p:cNvSpPr/>
          <p:nvPr/>
        </p:nvSpPr>
        <p:spPr>
          <a:xfrm>
            <a:off x="6273004" y="3396617"/>
            <a:ext cx="2427148" cy="425724"/>
          </a:xfrm>
          <a:prstGeom prst="rect">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latin typeface="Ubuntu" panose="020B0504030602030204" pitchFamily="34" charset="0"/>
                <a:cs typeface="Arial" panose="020B0604020202020204" pitchFamily="34" charset="0"/>
              </a:rPr>
              <a:t>FIXED INCOME</a:t>
            </a:r>
          </a:p>
        </p:txBody>
      </p:sp>
      <p:sp>
        <p:nvSpPr>
          <p:cNvPr id="9" name="Rectangle 8">
            <a:extLst>
              <a:ext uri="{FF2B5EF4-FFF2-40B4-BE49-F238E27FC236}">
                <a16:creationId xmlns:a16="http://schemas.microsoft.com/office/drawing/2014/main" id="{AE198EEE-DFD2-35DA-C2E2-D8ED12496F45}"/>
              </a:ext>
            </a:extLst>
          </p:cNvPr>
          <p:cNvSpPr/>
          <p:nvPr/>
        </p:nvSpPr>
        <p:spPr>
          <a:xfrm>
            <a:off x="6273004" y="1227684"/>
            <a:ext cx="2427148" cy="461201"/>
          </a:xfrm>
          <a:prstGeom prst="rect">
            <a:avLst/>
          </a:prstGeom>
          <a:solidFill>
            <a:srgbClr val="C8102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latin typeface="Ubuntu" panose="020B0504030602030204" pitchFamily="34" charset="0"/>
                <a:cs typeface="Arial" panose="020B0604020202020204" pitchFamily="34" charset="0"/>
              </a:rPr>
              <a:t>PUBLIC EQUITY</a:t>
            </a:r>
          </a:p>
        </p:txBody>
      </p:sp>
      <p:sp>
        <p:nvSpPr>
          <p:cNvPr id="10" name="Rectangle 9">
            <a:extLst>
              <a:ext uri="{FF2B5EF4-FFF2-40B4-BE49-F238E27FC236}">
                <a16:creationId xmlns:a16="http://schemas.microsoft.com/office/drawing/2014/main" id="{7B357406-7BEE-1E07-785B-211DA5F43C04}"/>
              </a:ext>
            </a:extLst>
          </p:cNvPr>
          <p:cNvSpPr/>
          <p:nvPr/>
        </p:nvSpPr>
        <p:spPr>
          <a:xfrm>
            <a:off x="6273004" y="1688370"/>
            <a:ext cx="2427148" cy="461201"/>
          </a:xfrm>
          <a:prstGeom prst="rect">
            <a:avLst/>
          </a:prstGeom>
          <a:solidFill>
            <a:srgbClr val="1D428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latin typeface="Ubuntu" panose="020B0504030602030204" pitchFamily="34" charset="0"/>
                <a:cs typeface="Arial" panose="020B0604020202020204" pitchFamily="34" charset="0"/>
              </a:rPr>
              <a:t>PRIVATE EQUITY</a:t>
            </a:r>
          </a:p>
        </p:txBody>
      </p:sp>
      <p:sp>
        <p:nvSpPr>
          <p:cNvPr id="11" name="Rectangle 10">
            <a:extLst>
              <a:ext uri="{FF2B5EF4-FFF2-40B4-BE49-F238E27FC236}">
                <a16:creationId xmlns:a16="http://schemas.microsoft.com/office/drawing/2014/main" id="{B2A4FC07-54AF-4A85-3662-73BD453C4AE5}"/>
              </a:ext>
            </a:extLst>
          </p:cNvPr>
          <p:cNvSpPr/>
          <p:nvPr/>
        </p:nvSpPr>
        <p:spPr>
          <a:xfrm>
            <a:off x="6273004" y="2975727"/>
            <a:ext cx="2427148" cy="425724"/>
          </a:xfrm>
          <a:prstGeom prst="rect">
            <a:avLst/>
          </a:prstGeom>
          <a:solidFill>
            <a:srgbClr val="B9D08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latin typeface="Ubuntu" panose="020B0504030602030204" pitchFamily="34" charset="0"/>
                <a:cs typeface="Arial" panose="020B0604020202020204" pitchFamily="34" charset="0"/>
              </a:rPr>
              <a:t>MORTGAGE-BACKED SECURITIES</a:t>
            </a:r>
          </a:p>
        </p:txBody>
      </p:sp>
      <p:sp>
        <p:nvSpPr>
          <p:cNvPr id="12" name="Rectangle 11">
            <a:extLst>
              <a:ext uri="{FF2B5EF4-FFF2-40B4-BE49-F238E27FC236}">
                <a16:creationId xmlns:a16="http://schemas.microsoft.com/office/drawing/2014/main" id="{291EDDEC-3551-065A-2195-4A756ED603E4}"/>
              </a:ext>
            </a:extLst>
          </p:cNvPr>
          <p:cNvSpPr/>
          <p:nvPr/>
        </p:nvSpPr>
        <p:spPr>
          <a:xfrm>
            <a:off x="6273004" y="2597178"/>
            <a:ext cx="2427148" cy="388778"/>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latin typeface="Ubuntu" panose="020B0504030602030204" pitchFamily="34" charset="0"/>
                <a:cs typeface="Arial" panose="020B0604020202020204" pitchFamily="34" charset="0"/>
              </a:rPr>
              <a:t>COMMERCIAL REAL ESTATE</a:t>
            </a:r>
          </a:p>
        </p:txBody>
      </p:sp>
      <p:sp>
        <p:nvSpPr>
          <p:cNvPr id="13" name="Rectangle 12">
            <a:extLst>
              <a:ext uri="{FF2B5EF4-FFF2-40B4-BE49-F238E27FC236}">
                <a16:creationId xmlns:a16="http://schemas.microsoft.com/office/drawing/2014/main" id="{D9A9FA94-10D8-5DFA-BFF0-AB1C3AD0B185}"/>
              </a:ext>
            </a:extLst>
          </p:cNvPr>
          <p:cNvSpPr/>
          <p:nvPr/>
        </p:nvSpPr>
        <p:spPr>
          <a:xfrm>
            <a:off x="6273004" y="2148541"/>
            <a:ext cx="2427148" cy="46120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latin typeface="Taviraj" panose="020B0604020202020204" charset="-34"/>
              <a:cs typeface="Taviraj" panose="020B0604020202020204" charset="-34"/>
            </a:endParaRPr>
          </a:p>
        </p:txBody>
      </p:sp>
      <p:cxnSp>
        <p:nvCxnSpPr>
          <p:cNvPr id="14" name="Straight Arrow Connector 13">
            <a:extLst>
              <a:ext uri="{FF2B5EF4-FFF2-40B4-BE49-F238E27FC236}">
                <a16:creationId xmlns:a16="http://schemas.microsoft.com/office/drawing/2014/main" id="{4122578A-D834-F4BC-63E1-AB7A8FAA50EC}"/>
              </a:ext>
            </a:extLst>
          </p:cNvPr>
          <p:cNvCxnSpPr>
            <a:cxnSpLocks/>
            <a:stCxn id="13" idx="1"/>
          </p:cNvCxnSpPr>
          <p:nvPr/>
        </p:nvCxnSpPr>
        <p:spPr>
          <a:xfrm flipH="1" flipV="1">
            <a:off x="5143502" y="2374900"/>
            <a:ext cx="1129502" cy="4242"/>
          </a:xfrm>
          <a:prstGeom prst="straightConnector1">
            <a:avLst/>
          </a:prstGeom>
          <a:ln w="57150">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9" name="Google Shape;220;p27">
            <a:extLst>
              <a:ext uri="{FF2B5EF4-FFF2-40B4-BE49-F238E27FC236}">
                <a16:creationId xmlns:a16="http://schemas.microsoft.com/office/drawing/2014/main" id="{698D27BC-FCAE-85BF-9B03-96071A256EC4}"/>
              </a:ext>
            </a:extLst>
          </p:cNvPr>
          <p:cNvSpPr txBox="1">
            <a:spLocks/>
          </p:cNvSpPr>
          <p:nvPr/>
        </p:nvSpPr>
        <p:spPr>
          <a:xfrm>
            <a:off x="311700" y="4162200"/>
            <a:ext cx="8388452" cy="733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pPr algn="ctr"/>
            <a:r>
              <a:rPr lang="en-US">
                <a:latin typeface="Goudy Old Style" panose="02020502050305020303" pitchFamily="18" charset="77"/>
              </a:rPr>
              <a:t>Sponsors can earn returns in line with home price appreciation.</a:t>
            </a:r>
          </a:p>
        </p:txBody>
      </p:sp>
      <p:pic>
        <p:nvPicPr>
          <p:cNvPr id="31" name="Picture 30" descr="A white letter on a black background&#10;&#10;Description automatically generated">
            <a:extLst>
              <a:ext uri="{FF2B5EF4-FFF2-40B4-BE49-F238E27FC236}">
                <a16:creationId xmlns:a16="http://schemas.microsoft.com/office/drawing/2014/main" id="{041FC2B1-F1B9-7A98-2477-E349FBD0C7CC}"/>
              </a:ext>
            </a:extLst>
          </p:cNvPr>
          <p:cNvPicPr>
            <a:picLocks noChangeAspect="1"/>
          </p:cNvPicPr>
          <p:nvPr/>
        </p:nvPicPr>
        <p:blipFill>
          <a:blip r:embed="rId4"/>
          <a:stretch>
            <a:fillRect/>
          </a:stretch>
        </p:blipFill>
        <p:spPr>
          <a:xfrm>
            <a:off x="6860354" y="2254336"/>
            <a:ext cx="1267289" cy="241127"/>
          </a:xfrm>
          <a:prstGeom prst="rect">
            <a:avLst/>
          </a:prstGeom>
        </p:spPr>
      </p:pic>
      <p:sp>
        <p:nvSpPr>
          <p:cNvPr id="33" name="Slide Number Placeholder 1">
            <a:extLst>
              <a:ext uri="{FF2B5EF4-FFF2-40B4-BE49-F238E27FC236}">
                <a16:creationId xmlns:a16="http://schemas.microsoft.com/office/drawing/2014/main" id="{5B0E6041-D634-F3FC-666C-99F1585DA0FA}"/>
              </a:ext>
            </a:extLst>
          </p:cNvPr>
          <p:cNvSpPr>
            <a:spLocks noGrp="1"/>
          </p:cNvSpPr>
          <p:nvPr>
            <p:ph type="sldNum" idx="12"/>
          </p:nvPr>
        </p:nvSpPr>
        <p:spPr>
          <a:xfrm>
            <a:off x="8472451" y="4696100"/>
            <a:ext cx="548700" cy="323100"/>
          </a:xfrm>
        </p:spPr>
        <p:txBody>
          <a:bodyPr/>
          <a:lstStyle/>
          <a:p>
            <a:fld id="{00000000-1234-1234-1234-123412341234}" type="slidenum">
              <a:rPr lang="en" smtClean="0"/>
              <a:pPr/>
              <a:t>23</a:t>
            </a:fld>
            <a:endParaRPr lang="en"/>
          </a:p>
        </p:txBody>
      </p:sp>
      <p:sp>
        <p:nvSpPr>
          <p:cNvPr id="2" name="Rectangle 1">
            <a:extLst>
              <a:ext uri="{FF2B5EF4-FFF2-40B4-BE49-F238E27FC236}">
                <a16:creationId xmlns:a16="http://schemas.microsoft.com/office/drawing/2014/main" id="{E39C252E-AF37-95FB-1BE2-0F5A7E92C631}"/>
              </a:ext>
            </a:extLst>
          </p:cNvPr>
          <p:cNvSpPr/>
          <p:nvPr/>
        </p:nvSpPr>
        <p:spPr>
          <a:xfrm>
            <a:off x="6273003" y="1227684"/>
            <a:ext cx="2427148" cy="2594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3A54879-C2D1-E866-0214-1515FE19537A}"/>
              </a:ext>
            </a:extLst>
          </p:cNvPr>
          <p:cNvGraphicFramePr>
            <a:graphicFrameLocks/>
          </p:cNvGraphicFramePr>
          <p:nvPr/>
        </p:nvGraphicFramePr>
        <p:xfrm>
          <a:off x="-208169" y="1076401"/>
          <a:ext cx="4130675" cy="30857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670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AB6DC-BF3D-06DD-821C-4A7BA12650F5}"/>
            </a:ext>
          </a:extLst>
        </p:cNvPr>
        <p:cNvGrpSpPr/>
        <p:nvPr/>
      </p:nvGrpSpPr>
      <p:grpSpPr>
        <a:xfrm>
          <a:off x="0" y="0"/>
          <a:ext cx="0" cy="0"/>
          <a:chOff x="0" y="0"/>
          <a:chExt cx="0" cy="0"/>
        </a:xfrm>
      </p:grpSpPr>
      <p:sp>
        <p:nvSpPr>
          <p:cNvPr id="6" name="Callout: Bent Line with No Border 5">
            <a:extLst>
              <a:ext uri="{FF2B5EF4-FFF2-40B4-BE49-F238E27FC236}">
                <a16:creationId xmlns:a16="http://schemas.microsoft.com/office/drawing/2014/main" id="{5BB865D8-17ED-7959-ED89-0112842B88DE}"/>
              </a:ext>
            </a:extLst>
          </p:cNvPr>
          <p:cNvSpPr/>
          <p:nvPr/>
        </p:nvSpPr>
        <p:spPr>
          <a:xfrm>
            <a:off x="7031004" y="2684502"/>
            <a:ext cx="1811029" cy="1008078"/>
          </a:xfrm>
          <a:prstGeom prst="callout2">
            <a:avLst>
              <a:gd name="adj1" fmla="val 41729"/>
              <a:gd name="adj2" fmla="val -473"/>
              <a:gd name="adj3" fmla="val 14231"/>
              <a:gd name="adj4" fmla="val -19480"/>
              <a:gd name="adj5" fmla="val 11787"/>
              <a:gd name="adj6" fmla="val -42454"/>
            </a:avLst>
          </a:prstGeom>
          <a:solidFill>
            <a:schemeClr val="tx1"/>
          </a:solidFill>
          <a:ln>
            <a:solidFill>
              <a:schemeClr val="accent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llout: Bent Line with No Border 7">
            <a:extLst>
              <a:ext uri="{FF2B5EF4-FFF2-40B4-BE49-F238E27FC236}">
                <a16:creationId xmlns:a16="http://schemas.microsoft.com/office/drawing/2014/main" id="{0E4A5C09-74DB-011C-ACAD-E49145F8337D}"/>
              </a:ext>
            </a:extLst>
          </p:cNvPr>
          <p:cNvSpPr/>
          <p:nvPr/>
        </p:nvSpPr>
        <p:spPr>
          <a:xfrm>
            <a:off x="7043928" y="1473389"/>
            <a:ext cx="1811029" cy="808943"/>
          </a:xfrm>
          <a:prstGeom prst="callout2">
            <a:avLst>
              <a:gd name="adj1" fmla="val 59355"/>
              <a:gd name="adj2" fmla="val 2259"/>
              <a:gd name="adj3" fmla="val 59490"/>
              <a:gd name="adj4" fmla="val -33211"/>
              <a:gd name="adj5" fmla="val 62638"/>
              <a:gd name="adj6" fmla="val -24857"/>
            </a:avLst>
          </a:prstGeom>
          <a:solidFill>
            <a:schemeClr val="accent5"/>
          </a:solidFill>
          <a:ln>
            <a:solidFill>
              <a:schemeClr val="accent5"/>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3">
            <a:extLst>
              <a:ext uri="{FF2B5EF4-FFF2-40B4-BE49-F238E27FC236}">
                <a16:creationId xmlns:a16="http://schemas.microsoft.com/office/drawing/2014/main" id="{6E5956FC-BBBC-CA82-4AAF-715662F61F45}"/>
              </a:ext>
            </a:extLst>
          </p:cNvPr>
          <p:cNvGraphicFramePr>
            <a:graphicFrameLocks/>
          </p:cNvGraphicFramePr>
          <p:nvPr/>
        </p:nvGraphicFramePr>
        <p:xfrm>
          <a:off x="4349958" y="905895"/>
          <a:ext cx="3213480" cy="36208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D02CAEB-42BC-C499-CEEB-182C18F315D1}"/>
              </a:ext>
            </a:extLst>
          </p:cNvPr>
          <p:cNvGraphicFramePr>
            <a:graphicFrameLocks/>
          </p:cNvGraphicFramePr>
          <p:nvPr/>
        </p:nvGraphicFramePr>
        <p:xfrm>
          <a:off x="1291505" y="1639395"/>
          <a:ext cx="3187033" cy="2770932"/>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14">
            <a:extLst>
              <a:ext uri="{FF2B5EF4-FFF2-40B4-BE49-F238E27FC236}">
                <a16:creationId xmlns:a16="http://schemas.microsoft.com/office/drawing/2014/main" id="{65190040-B06A-A5C3-9F7B-3ECC332C4721}"/>
              </a:ext>
            </a:extLst>
          </p:cNvPr>
          <p:cNvSpPr/>
          <p:nvPr/>
        </p:nvSpPr>
        <p:spPr>
          <a:xfrm>
            <a:off x="208064" y="3600196"/>
            <a:ext cx="1190513" cy="4646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Ubuntu" panose="020B0504030602030204" pitchFamily="34" charset="0"/>
              </a:rPr>
              <a:t>FIRST TIME HOMEBUYER</a:t>
            </a:r>
            <a:endParaRPr lang="en-US" sz="1000">
              <a:solidFill>
                <a:schemeClr val="tx1"/>
              </a:solidFill>
              <a:latin typeface="Ubuntu Light" panose="020B0304030602030204" pitchFamily="34" charset="0"/>
            </a:endParaRPr>
          </a:p>
        </p:txBody>
      </p:sp>
      <p:sp>
        <p:nvSpPr>
          <p:cNvPr id="20" name="Rectangle 19">
            <a:extLst>
              <a:ext uri="{FF2B5EF4-FFF2-40B4-BE49-F238E27FC236}">
                <a16:creationId xmlns:a16="http://schemas.microsoft.com/office/drawing/2014/main" id="{27C8C6AA-6848-7E27-CEAF-6C9849007404}"/>
              </a:ext>
            </a:extLst>
          </p:cNvPr>
          <p:cNvSpPr/>
          <p:nvPr/>
        </p:nvSpPr>
        <p:spPr>
          <a:xfrm>
            <a:off x="3746025" y="2176275"/>
            <a:ext cx="1018617" cy="8072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latin typeface="Ubuntu" panose="020B0504030602030204" pitchFamily="34" charset="0"/>
              </a:rPr>
              <a:t>10 YEARS LATER</a:t>
            </a:r>
            <a:br>
              <a:rPr lang="en-US" sz="1050" b="1">
                <a:solidFill>
                  <a:schemeClr val="tx1"/>
                </a:solidFill>
                <a:latin typeface="Ubuntu Light" panose="020B0304030602030204" pitchFamily="34" charset="0"/>
              </a:rPr>
            </a:br>
            <a:endParaRPr lang="en-US" sz="1050" b="1">
              <a:solidFill>
                <a:schemeClr val="tx1"/>
              </a:solidFill>
              <a:latin typeface="Ubuntu Light" panose="020B0304030602030204" pitchFamily="34" charset="0"/>
            </a:endParaRPr>
          </a:p>
          <a:p>
            <a:pPr algn="ctr"/>
            <a:endParaRPr lang="en-US" sz="1050" b="1">
              <a:solidFill>
                <a:schemeClr val="tx1"/>
              </a:solidFill>
              <a:latin typeface="Ubuntu Light" panose="020B0304030602030204" pitchFamily="34" charset="0"/>
            </a:endParaRPr>
          </a:p>
          <a:p>
            <a:pPr algn="ctr"/>
            <a:br>
              <a:rPr lang="en-US" sz="1050" b="1">
                <a:solidFill>
                  <a:schemeClr val="tx1"/>
                </a:solidFill>
                <a:latin typeface="Ubuntu Light" panose="020B0304030602030204" pitchFamily="34" charset="0"/>
              </a:rPr>
            </a:br>
            <a:endParaRPr lang="en-US" sz="1050" b="1">
              <a:solidFill>
                <a:schemeClr val="tx1"/>
              </a:solidFill>
              <a:latin typeface="Ubuntu Light" panose="020B0304030602030204" pitchFamily="34" charset="0"/>
            </a:endParaRPr>
          </a:p>
          <a:p>
            <a:pPr algn="ctr"/>
            <a:endParaRPr lang="en-US" sz="1000" b="1" i="1">
              <a:solidFill>
                <a:schemeClr val="tx1"/>
              </a:solidFill>
              <a:latin typeface="Ubuntu Light" panose="020B0304030602030204" pitchFamily="34" charset="0"/>
            </a:endParaRPr>
          </a:p>
          <a:p>
            <a:pPr algn="ctr"/>
            <a:r>
              <a:rPr lang="en-US" sz="1000" b="1" i="1">
                <a:solidFill>
                  <a:schemeClr val="tx1"/>
                </a:solidFill>
                <a:latin typeface="Ubuntu Light" panose="020B0304030602030204" pitchFamily="34" charset="0"/>
              </a:rPr>
              <a:t>Home Price Appreciates</a:t>
            </a:r>
            <a:endParaRPr lang="en-US" sz="1050" b="1" i="1">
              <a:solidFill>
                <a:schemeClr val="tx1"/>
              </a:solidFill>
              <a:latin typeface="Ubuntu Light" panose="020B0304030602030204" pitchFamily="34" charset="0"/>
            </a:endParaRPr>
          </a:p>
        </p:txBody>
      </p:sp>
      <p:pic>
        <p:nvPicPr>
          <p:cNvPr id="29" name="Graphic 28" descr="Upward trend with solid fill">
            <a:extLst>
              <a:ext uri="{FF2B5EF4-FFF2-40B4-BE49-F238E27FC236}">
                <a16:creationId xmlns:a16="http://schemas.microsoft.com/office/drawing/2014/main" id="{3B9A714F-B2C9-33C8-1CA8-1B8D8E553E0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2763" b="26269"/>
          <a:stretch/>
        </p:blipFill>
        <p:spPr>
          <a:xfrm>
            <a:off x="3702602" y="1859533"/>
            <a:ext cx="1235929" cy="1018876"/>
          </a:xfrm>
          <a:prstGeom prst="rect">
            <a:avLst/>
          </a:prstGeom>
        </p:spPr>
      </p:pic>
      <p:sp>
        <p:nvSpPr>
          <p:cNvPr id="46" name="Rectangle 45">
            <a:extLst>
              <a:ext uri="{FF2B5EF4-FFF2-40B4-BE49-F238E27FC236}">
                <a16:creationId xmlns:a16="http://schemas.microsoft.com/office/drawing/2014/main" id="{84124C08-6D6C-1587-F30B-EB01A8D667A1}"/>
              </a:ext>
            </a:extLst>
          </p:cNvPr>
          <p:cNvSpPr/>
          <p:nvPr/>
        </p:nvSpPr>
        <p:spPr>
          <a:xfrm>
            <a:off x="472707" y="1111932"/>
            <a:ext cx="1401112" cy="7611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Ubuntu" panose="020B0504030602030204" pitchFamily="34" charset="0"/>
              </a:rPr>
              <a:t>HOMEBUYER </a:t>
            </a:r>
          </a:p>
          <a:p>
            <a:pPr algn="ctr"/>
            <a:r>
              <a:rPr lang="en-US" sz="900">
                <a:solidFill>
                  <a:schemeClr val="tx1"/>
                </a:solidFill>
                <a:latin typeface="Ubuntu" panose="020B0504030602030204" pitchFamily="34" charset="0"/>
              </a:rPr>
              <a:t>seeks down payment assistance via </a:t>
            </a:r>
            <a:r>
              <a:rPr lang="en-US" sz="1000" b="1">
                <a:solidFill>
                  <a:schemeClr val="tx1"/>
                </a:solidFill>
                <a:latin typeface="Ubuntu" panose="020B0504030602030204" pitchFamily="34" charset="0"/>
              </a:rPr>
              <a:t>HOMIUM</a:t>
            </a:r>
            <a:endParaRPr lang="en-US" sz="1000">
              <a:solidFill>
                <a:schemeClr val="tx1"/>
              </a:solidFill>
              <a:latin typeface="Ubuntu Light" panose="020B0304030602030204" pitchFamily="34" charset="0"/>
            </a:endParaRPr>
          </a:p>
        </p:txBody>
      </p:sp>
      <p:pic>
        <p:nvPicPr>
          <p:cNvPr id="49" name="Graphic 48" descr="Back with solid fill">
            <a:extLst>
              <a:ext uri="{FF2B5EF4-FFF2-40B4-BE49-F238E27FC236}">
                <a16:creationId xmlns:a16="http://schemas.microsoft.com/office/drawing/2014/main" id="{C4AA145A-AB26-202D-5082-2B3AF381FE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081" y="2052240"/>
            <a:ext cx="814855" cy="1123276"/>
          </a:xfrm>
          <a:prstGeom prst="rect">
            <a:avLst/>
          </a:prstGeom>
        </p:spPr>
      </p:pic>
      <p:pic>
        <p:nvPicPr>
          <p:cNvPr id="61" name="Graphic 60" descr="Diploma with solid fill">
            <a:extLst>
              <a:ext uri="{FF2B5EF4-FFF2-40B4-BE49-F238E27FC236}">
                <a16:creationId xmlns:a16="http://schemas.microsoft.com/office/drawing/2014/main" id="{E6F3F078-E5EA-C92C-678B-0B36F8903D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0001" y="1796859"/>
            <a:ext cx="500884" cy="500884"/>
          </a:xfrm>
          <a:prstGeom prst="rect">
            <a:avLst/>
          </a:prstGeom>
        </p:spPr>
      </p:pic>
      <p:pic>
        <p:nvPicPr>
          <p:cNvPr id="75" name="Graphic 74" descr="Neighborhood with solid fill">
            <a:extLst>
              <a:ext uri="{FF2B5EF4-FFF2-40B4-BE49-F238E27FC236}">
                <a16:creationId xmlns:a16="http://schemas.microsoft.com/office/drawing/2014/main" id="{DDA9EB55-6110-31DE-AFE7-EB5CD12B50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6121" y="2770330"/>
            <a:ext cx="914400" cy="914400"/>
          </a:xfrm>
          <a:prstGeom prst="rect">
            <a:avLst/>
          </a:prstGeom>
        </p:spPr>
      </p:pic>
      <p:pic>
        <p:nvPicPr>
          <p:cNvPr id="79" name="Graphic 78" descr="Office worker female with solid fill">
            <a:extLst>
              <a:ext uri="{FF2B5EF4-FFF2-40B4-BE49-F238E27FC236}">
                <a16:creationId xmlns:a16="http://schemas.microsoft.com/office/drawing/2014/main" id="{C7799B58-07CF-CC84-BBCE-81747E71A0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48640" y="1593494"/>
            <a:ext cx="539461" cy="539461"/>
          </a:xfrm>
          <a:prstGeom prst="rect">
            <a:avLst/>
          </a:prstGeom>
        </p:spPr>
      </p:pic>
      <p:sp>
        <p:nvSpPr>
          <p:cNvPr id="39" name="Rectangle 38">
            <a:extLst>
              <a:ext uri="{FF2B5EF4-FFF2-40B4-BE49-F238E27FC236}">
                <a16:creationId xmlns:a16="http://schemas.microsoft.com/office/drawing/2014/main" id="{120FDE4D-52AB-FDCA-B635-0F935BE23323}"/>
              </a:ext>
            </a:extLst>
          </p:cNvPr>
          <p:cNvSpPr/>
          <p:nvPr/>
        </p:nvSpPr>
        <p:spPr>
          <a:xfrm>
            <a:off x="7453206" y="1492497"/>
            <a:ext cx="1418365" cy="7611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Ubuntu" panose="020B0504030602030204" pitchFamily="34" charset="0"/>
              </a:rPr>
              <a:t>HOMEOWNER </a:t>
            </a:r>
          </a:p>
          <a:p>
            <a:pPr algn="ctr"/>
            <a:r>
              <a:rPr lang="en-US" sz="900" b="1">
                <a:solidFill>
                  <a:schemeClr val="bg1"/>
                </a:solidFill>
                <a:latin typeface="Ubuntu" panose="020B0504030602030204" pitchFamily="34" charset="0"/>
              </a:rPr>
              <a:t>owned equity increases ~820%</a:t>
            </a:r>
            <a:endParaRPr lang="en-US" sz="1000" b="1">
              <a:solidFill>
                <a:schemeClr val="bg1"/>
              </a:solidFill>
              <a:latin typeface="Ubuntu Light" panose="020B0304030602030204" pitchFamily="34" charset="0"/>
            </a:endParaRPr>
          </a:p>
        </p:txBody>
      </p:sp>
      <p:sp>
        <p:nvSpPr>
          <p:cNvPr id="45" name="Rectangle 44">
            <a:extLst>
              <a:ext uri="{FF2B5EF4-FFF2-40B4-BE49-F238E27FC236}">
                <a16:creationId xmlns:a16="http://schemas.microsoft.com/office/drawing/2014/main" id="{E1F50BAD-4903-5DC6-ADA1-1B150BFF820C}"/>
              </a:ext>
            </a:extLst>
          </p:cNvPr>
          <p:cNvSpPr/>
          <p:nvPr/>
        </p:nvSpPr>
        <p:spPr>
          <a:xfrm>
            <a:off x="7106560" y="2708368"/>
            <a:ext cx="1677089" cy="9763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Ubuntu" panose="020B0504030602030204" pitchFamily="34" charset="0"/>
              </a:rPr>
              <a:t>KENTUCKY HOUSING CORP DREAM FUND</a:t>
            </a:r>
          </a:p>
          <a:p>
            <a:pPr algn="ctr"/>
            <a:endParaRPr lang="en-US" sz="900" b="1" dirty="0">
              <a:solidFill>
                <a:schemeClr val="bg1"/>
              </a:solidFill>
              <a:latin typeface="Ubuntu" panose="020B0504030602030204" pitchFamily="34" charset="0"/>
            </a:endParaRPr>
          </a:p>
          <a:p>
            <a:pPr algn="ctr"/>
            <a:r>
              <a:rPr lang="en-US" sz="900" dirty="0">
                <a:solidFill>
                  <a:schemeClr val="bg1"/>
                </a:solidFill>
                <a:latin typeface="Ubuntu" panose="020B0504030602030204" pitchFamily="34" charset="0"/>
              </a:rPr>
              <a:t>Home increases in value by 15% within the NDF pool</a:t>
            </a:r>
            <a:endParaRPr lang="en-US" sz="900" dirty="0">
              <a:solidFill>
                <a:schemeClr val="bg1"/>
              </a:solidFill>
              <a:latin typeface="Ubuntu Light" panose="020B0304030602030204" pitchFamily="34" charset="0"/>
            </a:endParaRPr>
          </a:p>
        </p:txBody>
      </p:sp>
      <p:sp>
        <p:nvSpPr>
          <p:cNvPr id="11" name="Slide Number Placeholder 2">
            <a:extLst>
              <a:ext uri="{FF2B5EF4-FFF2-40B4-BE49-F238E27FC236}">
                <a16:creationId xmlns:a16="http://schemas.microsoft.com/office/drawing/2014/main" id="{B4475AE3-A667-BED7-4638-AB81452E9D33}"/>
              </a:ext>
            </a:extLst>
          </p:cNvPr>
          <p:cNvSpPr>
            <a:spLocks noGrp="1"/>
          </p:cNvSpPr>
          <p:nvPr>
            <p:ph type="sldNum" idx="12"/>
          </p:nvPr>
        </p:nvSpPr>
        <p:spPr>
          <a:xfrm>
            <a:off x="8472451" y="4696100"/>
            <a:ext cx="548700" cy="323100"/>
          </a:xfrm>
        </p:spPr>
        <p:txBody>
          <a:bodyPr/>
          <a:lstStyle/>
          <a:p>
            <a:fld id="{00000000-1234-1234-1234-123412341234}" type="slidenum">
              <a:rPr lang="en" smtClean="0"/>
              <a:pPr/>
              <a:t>24</a:t>
            </a:fld>
            <a:endParaRPr lang="en"/>
          </a:p>
        </p:txBody>
      </p:sp>
      <p:sp>
        <p:nvSpPr>
          <p:cNvPr id="14" name="Title 1">
            <a:extLst>
              <a:ext uri="{FF2B5EF4-FFF2-40B4-BE49-F238E27FC236}">
                <a16:creationId xmlns:a16="http://schemas.microsoft.com/office/drawing/2014/main" id="{9DF5D22E-200E-D15E-7653-2513E1061BB3}"/>
              </a:ext>
            </a:extLst>
          </p:cNvPr>
          <p:cNvSpPr>
            <a:spLocks noGrp="1"/>
          </p:cNvSpPr>
          <p:nvPr>
            <p:ph type="title"/>
          </p:nvPr>
        </p:nvSpPr>
        <p:spPr>
          <a:xfrm>
            <a:off x="85505" y="302322"/>
            <a:ext cx="8786066" cy="733500"/>
          </a:xfrm>
        </p:spPr>
        <p:txBody>
          <a:bodyPr>
            <a:noAutofit/>
          </a:bodyPr>
          <a:lstStyle/>
          <a:p>
            <a:pPr algn="ctr"/>
            <a:r>
              <a:rPr lang="en-US" sz="2800">
                <a:solidFill>
                  <a:srgbClr val="00334A"/>
                </a:solidFill>
                <a:latin typeface="Goudy Old Style" panose="02020502050305020303" pitchFamily="18" charset="77"/>
              </a:rPr>
              <a:t>Example Borrower Repayment Scenario With </a:t>
            </a:r>
            <a:r>
              <a:rPr lang="en-US" sz="2800" err="1">
                <a:solidFill>
                  <a:srgbClr val="00334A"/>
                </a:solidFill>
                <a:latin typeface="Goudy Old Style" panose="02020502050305020303" pitchFamily="18" charset="77"/>
              </a:rPr>
              <a:t>Homium</a:t>
            </a:r>
            <a:endParaRPr lang="en-US" sz="2800">
              <a:solidFill>
                <a:srgbClr val="00334A"/>
              </a:solidFill>
              <a:latin typeface="Goudy Old Style" panose="02020502050305020303" pitchFamily="18" charset="77"/>
            </a:endParaRPr>
          </a:p>
        </p:txBody>
      </p:sp>
      <p:sp>
        <p:nvSpPr>
          <p:cNvPr id="2" name="TextBox 1">
            <a:extLst>
              <a:ext uri="{FF2B5EF4-FFF2-40B4-BE49-F238E27FC236}">
                <a16:creationId xmlns:a16="http://schemas.microsoft.com/office/drawing/2014/main" id="{7DDDCE7C-4C55-68FF-1E60-8FC2D20A919C}"/>
              </a:ext>
            </a:extLst>
          </p:cNvPr>
          <p:cNvSpPr txBox="1"/>
          <p:nvPr/>
        </p:nvSpPr>
        <p:spPr>
          <a:xfrm>
            <a:off x="1799216" y="4719150"/>
            <a:ext cx="5358644" cy="276999"/>
          </a:xfrm>
          <a:prstGeom prst="rect">
            <a:avLst/>
          </a:prstGeom>
          <a:noFill/>
        </p:spPr>
        <p:txBody>
          <a:bodyPr wrap="square">
            <a:spAutoFit/>
          </a:bodyPr>
          <a:lstStyle/>
          <a:p>
            <a:r>
              <a:rPr lang="en-US" sz="600" i="1">
                <a:solidFill>
                  <a:schemeClr val="tx2">
                    <a:lumMod val="50000"/>
                  </a:schemeClr>
                </a:solidFill>
                <a:latin typeface="Ubuntu Light" panose="020B0304030602030204" pitchFamily="34" charset="0"/>
                <a:cs typeface="Taviraj" panose="020B0604020202020204" charset="-34"/>
              </a:rPr>
              <a:t>Note: Example first-time homebuyer in relation to home finance stack with $3k down payment and 20% </a:t>
            </a:r>
            <a:r>
              <a:rPr lang="en-US" sz="600" i="1" err="1">
                <a:solidFill>
                  <a:schemeClr val="tx2">
                    <a:lumMod val="50000"/>
                  </a:schemeClr>
                </a:solidFill>
                <a:latin typeface="Ubuntu Light" panose="020B0304030602030204" pitchFamily="34" charset="0"/>
                <a:cs typeface="Taviraj" panose="020B0604020202020204" charset="-34"/>
              </a:rPr>
              <a:t>Homium</a:t>
            </a:r>
            <a:r>
              <a:rPr lang="en-US" sz="600" i="1">
                <a:solidFill>
                  <a:schemeClr val="tx2">
                    <a:lumMod val="50000"/>
                  </a:schemeClr>
                </a:solidFill>
                <a:latin typeface="Ubuntu Light" panose="020B0304030602030204" pitchFamily="34" charset="0"/>
                <a:cs typeface="Taviraj" panose="020B0604020202020204" charset="-34"/>
              </a:rPr>
              <a:t> SAN. Example assumes home price appreciates from $100k to $115k over 10 years with normal amortization of the 1</a:t>
            </a:r>
            <a:r>
              <a:rPr lang="en-US" sz="600" i="1" baseline="30000">
                <a:solidFill>
                  <a:schemeClr val="tx2">
                    <a:lumMod val="50000"/>
                  </a:schemeClr>
                </a:solidFill>
                <a:latin typeface="Ubuntu Light" panose="020B0304030602030204" pitchFamily="34" charset="0"/>
                <a:cs typeface="Taviraj" panose="020B0604020202020204" charset="-34"/>
              </a:rPr>
              <a:t>st</a:t>
            </a:r>
            <a:r>
              <a:rPr lang="en-US" sz="600" i="1">
                <a:solidFill>
                  <a:schemeClr val="tx2">
                    <a:lumMod val="50000"/>
                  </a:schemeClr>
                </a:solidFill>
                <a:latin typeface="Ubuntu Light" panose="020B0304030602030204" pitchFamily="34" charset="0"/>
                <a:cs typeface="Taviraj" panose="020B0604020202020204" charset="-34"/>
              </a:rPr>
              <a:t> mortgage (6% 30 year fixed rate). </a:t>
            </a:r>
            <a:endParaRPr lang="en-US" sz="600" i="1">
              <a:latin typeface="Ubuntu Light" panose="020B0304030602030204" pitchFamily="34" charset="0"/>
              <a:cs typeface="Taviraj" panose="020B0604020202020204" charset="-34"/>
            </a:endParaRPr>
          </a:p>
        </p:txBody>
      </p:sp>
    </p:spTree>
    <p:extLst>
      <p:ext uri="{BB962C8B-B14F-4D97-AF65-F5344CB8AC3E}">
        <p14:creationId xmlns:p14="http://schemas.microsoft.com/office/powerpoint/2010/main" val="238293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4" name="Diagram 1123">
            <a:extLst>
              <a:ext uri="{FF2B5EF4-FFF2-40B4-BE49-F238E27FC236}">
                <a16:creationId xmlns:a16="http://schemas.microsoft.com/office/drawing/2014/main" id="{6DD18E81-7F99-0CFB-9037-909791604ADB}"/>
              </a:ext>
            </a:extLst>
          </p:cNvPr>
          <p:cNvGraphicFramePr/>
          <p:nvPr/>
        </p:nvGraphicFramePr>
        <p:xfrm>
          <a:off x="3389737" y="2874317"/>
          <a:ext cx="5213794" cy="1257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334BF32A-7997-DCD1-7192-A08C0AD527F5}"/>
              </a:ext>
            </a:extLst>
          </p:cNvPr>
          <p:cNvSpPr>
            <a:spLocks noGrp="1"/>
          </p:cNvSpPr>
          <p:nvPr>
            <p:ph type="title"/>
          </p:nvPr>
        </p:nvSpPr>
        <p:spPr/>
        <p:txBody>
          <a:bodyPr>
            <a:noAutofit/>
          </a:bodyPr>
          <a:lstStyle/>
          <a:p>
            <a:pPr algn="ctr"/>
            <a:r>
              <a:rPr lang="en-US">
                <a:solidFill>
                  <a:schemeClr val="bg2"/>
                </a:solidFill>
                <a:latin typeface="Goudy Old Style" panose="02020502050305020303" pitchFamily="18" charset="77"/>
              </a:rPr>
              <a:t>Case Study: California’s “Dream For All” Shared Appreciation Loan </a:t>
            </a:r>
          </a:p>
        </p:txBody>
      </p:sp>
      <p:sp>
        <p:nvSpPr>
          <p:cNvPr id="3" name="Slide Number Placeholder 2">
            <a:extLst>
              <a:ext uri="{FF2B5EF4-FFF2-40B4-BE49-F238E27FC236}">
                <a16:creationId xmlns:a16="http://schemas.microsoft.com/office/drawing/2014/main" id="{D676B425-F37D-A1C7-A0F4-FC1248215204}"/>
              </a:ext>
            </a:extLst>
          </p:cNvPr>
          <p:cNvSpPr>
            <a:spLocks noGrp="1"/>
          </p:cNvSpPr>
          <p:nvPr>
            <p:ph type="sldNum" idx="12"/>
          </p:nvPr>
        </p:nvSpPr>
        <p:spPr/>
        <p:txBody>
          <a:bodyPr/>
          <a:lstStyle/>
          <a:p>
            <a:fld id="{00000000-1234-1234-1234-123412341234}" type="slidenum">
              <a:rPr lang="en" smtClean="0"/>
              <a:pPr/>
              <a:t>25</a:t>
            </a:fld>
            <a:endParaRPr lang="en"/>
          </a:p>
        </p:txBody>
      </p:sp>
      <p:sp>
        <p:nvSpPr>
          <p:cNvPr id="11" name="TextBox 10">
            <a:extLst>
              <a:ext uri="{FF2B5EF4-FFF2-40B4-BE49-F238E27FC236}">
                <a16:creationId xmlns:a16="http://schemas.microsoft.com/office/drawing/2014/main" id="{BA6B024C-CA69-D450-82DB-1D7AACF67872}"/>
              </a:ext>
            </a:extLst>
          </p:cNvPr>
          <p:cNvSpPr txBox="1"/>
          <p:nvPr/>
        </p:nvSpPr>
        <p:spPr>
          <a:xfrm>
            <a:off x="1693628" y="4757622"/>
            <a:ext cx="5112688" cy="200055"/>
          </a:xfrm>
          <a:prstGeom prst="rect">
            <a:avLst/>
          </a:prstGeom>
          <a:noFill/>
        </p:spPr>
        <p:txBody>
          <a:bodyPr wrap="square">
            <a:spAutoFit/>
          </a:bodyPr>
          <a:lstStyle/>
          <a:p>
            <a:r>
              <a:rPr lang="en-US" sz="700" i="1">
                <a:solidFill>
                  <a:schemeClr val="tx2">
                    <a:lumMod val="50000"/>
                  </a:schemeClr>
                </a:solidFill>
                <a:latin typeface="Ubuntu Light" panose="020B0304030602030204" pitchFamily="34" charset="0"/>
                <a:cs typeface="Taviraj" panose="020B0604020202020204" charset="-34"/>
              </a:rPr>
              <a:t>Source: </a:t>
            </a:r>
            <a:r>
              <a:rPr lang="en-US" sz="700" i="1">
                <a:solidFill>
                  <a:schemeClr val="tx2">
                    <a:lumMod val="50000"/>
                  </a:schemeClr>
                </a:solidFill>
                <a:latin typeface="Ubuntu Light" panose="020B0304030602030204" pitchFamily="34" charset="0"/>
                <a:cs typeface="Taviraj" panose="020B0604020202020204" charset="-34"/>
                <a:hlinkClick r:id="rId7"/>
              </a:rPr>
              <a:t>California Housing Finance Agency Dream For All Shared Appreciation Loan</a:t>
            </a:r>
            <a:r>
              <a:rPr lang="en-US" sz="700" i="1">
                <a:solidFill>
                  <a:schemeClr val="tx2">
                    <a:lumMod val="50000"/>
                  </a:schemeClr>
                </a:solidFill>
                <a:latin typeface="Ubuntu Light" panose="020B0304030602030204" pitchFamily="34" charset="0"/>
                <a:cs typeface="Taviraj" panose="020B0604020202020204" charset="-34"/>
              </a:rPr>
              <a:t>.</a:t>
            </a:r>
          </a:p>
        </p:txBody>
      </p:sp>
      <p:sp>
        <p:nvSpPr>
          <p:cNvPr id="1119" name="Rectangle 1118">
            <a:extLst>
              <a:ext uri="{FF2B5EF4-FFF2-40B4-BE49-F238E27FC236}">
                <a16:creationId xmlns:a16="http://schemas.microsoft.com/office/drawing/2014/main" id="{9D516CBB-B0B0-90AE-3625-0A6CE3D60046}"/>
              </a:ext>
            </a:extLst>
          </p:cNvPr>
          <p:cNvSpPr/>
          <p:nvPr/>
        </p:nvSpPr>
        <p:spPr>
          <a:xfrm>
            <a:off x="3203901" y="3148348"/>
            <a:ext cx="5643390" cy="1257012"/>
          </a:xfrm>
          <a:prstGeom prst="rect">
            <a:avLst/>
          </a:prstGeom>
          <a:solidFill>
            <a:srgbClr val="E5A74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Ubuntu Light" panose="020B0304030602030204" pitchFamily="34" charset="0"/>
              </a:rPr>
              <a:t>The Dream For All Program launched with </a:t>
            </a:r>
            <a:r>
              <a:rPr lang="en-US" sz="1200" b="1" u="sng">
                <a:solidFill>
                  <a:schemeClr val="tx1"/>
                </a:solidFill>
                <a:latin typeface="Ubuntu Light" panose="020B0304030602030204" pitchFamily="34" charset="0"/>
              </a:rPr>
              <a:t>$300mm </a:t>
            </a:r>
            <a:r>
              <a:rPr lang="en-US" sz="1200">
                <a:solidFill>
                  <a:schemeClr val="tx1"/>
                </a:solidFill>
                <a:latin typeface="Ubuntu Light" panose="020B0304030602030204" pitchFamily="34" charset="0"/>
              </a:rPr>
              <a:t>in state funding. </a:t>
            </a:r>
          </a:p>
          <a:p>
            <a:pPr algn="ctr"/>
            <a:endParaRPr lang="en-US" sz="1200">
              <a:solidFill>
                <a:schemeClr val="tx1"/>
              </a:solidFill>
              <a:latin typeface="Ubuntu Light" panose="020B0304030602030204" pitchFamily="34" charset="0"/>
            </a:endParaRPr>
          </a:p>
          <a:p>
            <a:pPr algn="ctr"/>
            <a:r>
              <a:rPr lang="en-US" sz="1200">
                <a:solidFill>
                  <a:schemeClr val="tx1"/>
                </a:solidFill>
                <a:latin typeface="Ubuntu Light" panose="020B0304030602030204" pitchFamily="34" charset="0"/>
              </a:rPr>
              <a:t>The results indicated a strong demand for the offering: </a:t>
            </a:r>
            <a:r>
              <a:rPr lang="en-US" sz="1200" b="1" u="sng">
                <a:solidFill>
                  <a:schemeClr val="tx1"/>
                </a:solidFill>
                <a:latin typeface="Ubuntu Light" panose="020B0304030602030204" pitchFamily="34" charset="0"/>
              </a:rPr>
              <a:t>in just 11 days</a:t>
            </a:r>
            <a:r>
              <a:rPr lang="en-US" sz="1200">
                <a:solidFill>
                  <a:schemeClr val="tx1"/>
                </a:solidFill>
                <a:latin typeface="Ubuntu Light" panose="020B0304030602030204" pitchFamily="34" charset="0"/>
              </a:rPr>
              <a:t>, the Dream For All program hit its application limit of 2,300 people, prompting an additional state funding increase of $200mm for the next cycle of applications.</a:t>
            </a:r>
          </a:p>
        </p:txBody>
      </p:sp>
      <p:pic>
        <p:nvPicPr>
          <p:cNvPr id="4" name="Picture 3">
            <a:extLst>
              <a:ext uri="{FF2B5EF4-FFF2-40B4-BE49-F238E27FC236}">
                <a16:creationId xmlns:a16="http://schemas.microsoft.com/office/drawing/2014/main" id="{895A451E-96B3-B153-37B5-424BED62ABB9}"/>
              </a:ext>
            </a:extLst>
          </p:cNvPr>
          <p:cNvPicPr>
            <a:picLocks noChangeAspect="1"/>
          </p:cNvPicPr>
          <p:nvPr/>
        </p:nvPicPr>
        <p:blipFill>
          <a:blip r:embed="rId8"/>
          <a:stretch>
            <a:fillRect/>
          </a:stretch>
        </p:blipFill>
        <p:spPr>
          <a:xfrm>
            <a:off x="311700" y="967698"/>
            <a:ext cx="2563174" cy="3427118"/>
          </a:xfrm>
          <a:prstGeom prst="rect">
            <a:avLst/>
          </a:prstGeom>
          <a:ln>
            <a:solidFill>
              <a:schemeClr val="accent1"/>
            </a:solidFill>
          </a:ln>
          <a:effectLst>
            <a:outerShdw blurRad="50800" dist="38100" dir="2700000" algn="tl" rotWithShape="0">
              <a:prstClr val="black">
                <a:alpha val="40000"/>
              </a:prstClr>
            </a:outerShdw>
          </a:effectLst>
        </p:spPr>
      </p:pic>
      <p:sp>
        <p:nvSpPr>
          <p:cNvPr id="1126" name="TextBox 1125">
            <a:extLst>
              <a:ext uri="{FF2B5EF4-FFF2-40B4-BE49-F238E27FC236}">
                <a16:creationId xmlns:a16="http://schemas.microsoft.com/office/drawing/2014/main" id="{1AB890B1-C6BB-B447-F22F-F36F831FFD76}"/>
              </a:ext>
            </a:extLst>
          </p:cNvPr>
          <p:cNvSpPr txBox="1"/>
          <p:nvPr/>
        </p:nvSpPr>
        <p:spPr>
          <a:xfrm>
            <a:off x="3181924" y="920231"/>
            <a:ext cx="5629419" cy="2046714"/>
          </a:xfrm>
          <a:prstGeom prst="rect">
            <a:avLst/>
          </a:prstGeom>
          <a:noFill/>
        </p:spPr>
        <p:txBody>
          <a:bodyPr wrap="square">
            <a:spAutoFit/>
          </a:bodyPr>
          <a:lstStyle/>
          <a:p>
            <a:r>
              <a:rPr lang="en-US" sz="1200">
                <a:solidFill>
                  <a:schemeClr val="tx1"/>
                </a:solidFill>
                <a:latin typeface="Ubuntu Light" panose="020B0304030602030204" pitchFamily="34" charset="0"/>
              </a:rPr>
              <a:t>In March 2023, the California Housing Finance Agency created the Dream For All (DFA) Shared Appreciation Loan</a:t>
            </a:r>
            <a:r>
              <a:rPr lang="en-US" sz="1200" b="1">
                <a:solidFill>
                  <a:schemeClr val="tx1"/>
                </a:solidFill>
                <a:latin typeface="Ubuntu Light" panose="020B0304030602030204" pitchFamily="34" charset="0"/>
              </a:rPr>
              <a:t> </a:t>
            </a:r>
            <a:r>
              <a:rPr lang="en-US" sz="1200">
                <a:solidFill>
                  <a:schemeClr val="tx1"/>
                </a:solidFill>
                <a:latin typeface="Ubuntu Light" panose="020B0304030602030204" pitchFamily="34" charset="0"/>
              </a:rPr>
              <a:t>program, which </a:t>
            </a:r>
            <a:r>
              <a:rPr lang="en-US" sz="1200" b="1" u="sng">
                <a:solidFill>
                  <a:schemeClr val="tx1"/>
                </a:solidFill>
                <a:latin typeface="Ubuntu Light" panose="020B0304030602030204" pitchFamily="34" charset="0"/>
              </a:rPr>
              <a:t>uses nearly the same product architecture as </a:t>
            </a:r>
            <a:r>
              <a:rPr lang="en-US" sz="1200" b="1" u="sng" err="1">
                <a:solidFill>
                  <a:schemeClr val="tx1"/>
                </a:solidFill>
                <a:latin typeface="Ubuntu Light" panose="020B0304030602030204" pitchFamily="34" charset="0"/>
              </a:rPr>
              <a:t>Homium</a:t>
            </a:r>
            <a:r>
              <a:rPr lang="en-US" sz="1200" b="1" u="sng">
                <a:solidFill>
                  <a:schemeClr val="tx1"/>
                </a:solidFill>
                <a:latin typeface="Ubuntu Light" panose="020B0304030602030204" pitchFamily="34" charset="0"/>
              </a:rPr>
              <a:t>.</a:t>
            </a:r>
          </a:p>
          <a:p>
            <a:pPr algn="ctr"/>
            <a:endParaRPr lang="en-US" sz="700">
              <a:solidFill>
                <a:schemeClr val="tx1"/>
              </a:solidFill>
              <a:latin typeface="Ubuntu Light" panose="020B0304030602030204" pitchFamily="34" charset="0"/>
            </a:endParaRPr>
          </a:p>
          <a:p>
            <a:r>
              <a:rPr lang="en-US" sz="1050">
                <a:solidFill>
                  <a:schemeClr val="tx1"/>
                </a:solidFill>
                <a:latin typeface="Ubuntu Light" panose="020B0304030602030204" pitchFamily="34" charset="0"/>
              </a:rPr>
              <a:t>Designed to address the problem of accessibility to homeownership, especially for home buyers from disadvantaged groups historically shut out of the housing market, </a:t>
            </a:r>
            <a:r>
              <a:rPr lang="en-US" sz="1050" b="1">
                <a:solidFill>
                  <a:schemeClr val="tx1"/>
                </a:solidFill>
                <a:latin typeface="Ubuntu Light" panose="020B0304030602030204" pitchFamily="34" charset="0"/>
              </a:rPr>
              <a:t>DFA </a:t>
            </a:r>
            <a:r>
              <a:rPr lang="en-US" sz="1050">
                <a:solidFill>
                  <a:schemeClr val="tx1"/>
                </a:solidFill>
                <a:latin typeface="Ubuntu Light" panose="020B0304030602030204" pitchFamily="34" charset="0"/>
              </a:rPr>
              <a:t>is a down payment assistance program for first-time homebuyers to be used in conjunction with the Dream For All Conventional first mortgage for down payment and/or closing costs. </a:t>
            </a:r>
          </a:p>
          <a:p>
            <a:endParaRPr lang="en-US" sz="1050">
              <a:solidFill>
                <a:schemeClr val="tx1"/>
              </a:solidFill>
              <a:latin typeface="Ubuntu Light" panose="020B0304030602030204" pitchFamily="34" charset="0"/>
            </a:endParaRPr>
          </a:p>
          <a:p>
            <a:r>
              <a:rPr lang="en-US" sz="1050">
                <a:solidFill>
                  <a:schemeClr val="tx1"/>
                </a:solidFill>
                <a:latin typeface="Ubuntu Light" panose="020B0304030602030204" pitchFamily="34" charset="0"/>
              </a:rPr>
              <a:t>Widespread access to Shared Appreciation Loans (SAL) could significantly expand access to homeownership by making homebuying more affordable and by reducing the amount of wealth required to purchase a home. </a:t>
            </a:r>
          </a:p>
        </p:txBody>
      </p:sp>
      <p:sp>
        <p:nvSpPr>
          <p:cNvPr id="6" name="Rectangle 5">
            <a:extLst>
              <a:ext uri="{FF2B5EF4-FFF2-40B4-BE49-F238E27FC236}">
                <a16:creationId xmlns:a16="http://schemas.microsoft.com/office/drawing/2014/main" id="{767B101B-C852-202C-84AB-5CC231A3B023}"/>
              </a:ext>
            </a:extLst>
          </p:cNvPr>
          <p:cNvSpPr/>
          <p:nvPr/>
        </p:nvSpPr>
        <p:spPr>
          <a:xfrm>
            <a:off x="351014" y="3443073"/>
            <a:ext cx="2484545" cy="1133146"/>
          </a:xfrm>
          <a:prstGeom prst="rect">
            <a:avLst/>
          </a:prstGeom>
          <a:solidFill>
            <a:srgbClr val="00334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latin typeface="Ubuntu Light" panose="020B0304030602030204" pitchFamily="34" charset="0"/>
              </a:rPr>
              <a:t>“CalHFA allows so many people that otherwise would not be able to be homeowners, to be homeowners, and to accomplish their dreams.” </a:t>
            </a:r>
          </a:p>
          <a:p>
            <a:pPr algn="ctr"/>
            <a:endParaRPr lang="en-US" sz="1000" i="1">
              <a:latin typeface="Ubuntu Light" panose="020B0304030602030204" pitchFamily="34" charset="0"/>
            </a:endParaRPr>
          </a:p>
          <a:p>
            <a:pPr algn="ctr"/>
            <a:r>
              <a:rPr lang="en-US" sz="900" b="1">
                <a:latin typeface="Ubuntu Light" panose="020B0304030602030204" pitchFamily="34" charset="0"/>
              </a:rPr>
              <a:t>Ashley Gurevich, Loan Officer</a:t>
            </a:r>
            <a:endParaRPr lang="en-US" sz="1000" b="1">
              <a:latin typeface="Ubuntu Light" panose="020B0304030602030204" pitchFamily="34" charset="0"/>
            </a:endParaRPr>
          </a:p>
        </p:txBody>
      </p:sp>
      <p:pic>
        <p:nvPicPr>
          <p:cNvPr id="7" name="Picture 6" descr="A logo with blue and orange letters&#10;&#10;Description automatically generated">
            <a:extLst>
              <a:ext uri="{FF2B5EF4-FFF2-40B4-BE49-F238E27FC236}">
                <a16:creationId xmlns:a16="http://schemas.microsoft.com/office/drawing/2014/main" id="{A6B89608-ECAE-E30E-8C49-225488515CC2}"/>
              </a:ext>
            </a:extLst>
          </p:cNvPr>
          <p:cNvPicPr>
            <a:picLocks noChangeAspect="1"/>
          </p:cNvPicPr>
          <p:nvPr/>
        </p:nvPicPr>
        <p:blipFill>
          <a:blip r:embed="rId9"/>
          <a:stretch>
            <a:fillRect/>
          </a:stretch>
        </p:blipFill>
        <p:spPr>
          <a:xfrm>
            <a:off x="1254973" y="883764"/>
            <a:ext cx="676626" cy="283337"/>
          </a:xfrm>
          <a:prstGeom prst="rect">
            <a:avLst/>
          </a:prstGeom>
        </p:spPr>
      </p:pic>
    </p:spTree>
    <p:extLst>
      <p:ext uri="{BB962C8B-B14F-4D97-AF65-F5344CB8AC3E}">
        <p14:creationId xmlns:p14="http://schemas.microsoft.com/office/powerpoint/2010/main" val="167723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1BB7AFF3-ECDA-1EF8-68E5-7597C05DAB60}"/>
              </a:ext>
            </a:extLst>
          </p:cNvPr>
          <p:cNvPicPr>
            <a:picLocks noChangeAspect="1"/>
          </p:cNvPicPr>
          <p:nvPr/>
        </p:nvPicPr>
        <p:blipFill>
          <a:blip r:embed="rId2"/>
          <a:stretch>
            <a:fillRect/>
          </a:stretch>
        </p:blipFill>
        <p:spPr>
          <a:xfrm>
            <a:off x="4843806" y="3040005"/>
            <a:ext cx="1729758" cy="1668379"/>
          </a:xfrm>
          <a:prstGeom prst="rect">
            <a:avLst/>
          </a:prstGeom>
        </p:spPr>
      </p:pic>
      <p:pic>
        <p:nvPicPr>
          <p:cNvPr id="32" name="Picture 31">
            <a:extLst>
              <a:ext uri="{FF2B5EF4-FFF2-40B4-BE49-F238E27FC236}">
                <a16:creationId xmlns:a16="http://schemas.microsoft.com/office/drawing/2014/main" id="{32B62951-37B7-B9E4-9D82-622C33AC7AF0}"/>
              </a:ext>
            </a:extLst>
          </p:cNvPr>
          <p:cNvPicPr>
            <a:picLocks noChangeAspect="1"/>
          </p:cNvPicPr>
          <p:nvPr/>
        </p:nvPicPr>
        <p:blipFill>
          <a:blip r:embed="rId3"/>
          <a:stretch>
            <a:fillRect/>
          </a:stretch>
        </p:blipFill>
        <p:spPr>
          <a:xfrm>
            <a:off x="6354035" y="3013195"/>
            <a:ext cx="2438400" cy="1668379"/>
          </a:xfrm>
          <a:prstGeom prst="rect">
            <a:avLst/>
          </a:prstGeom>
        </p:spPr>
      </p:pic>
      <p:sp>
        <p:nvSpPr>
          <p:cNvPr id="33" name="Rectangle 32">
            <a:extLst>
              <a:ext uri="{FF2B5EF4-FFF2-40B4-BE49-F238E27FC236}">
                <a16:creationId xmlns:a16="http://schemas.microsoft.com/office/drawing/2014/main" id="{5A3DFDFA-D74C-DF92-09A0-63BDFFB62FAF}"/>
              </a:ext>
            </a:extLst>
          </p:cNvPr>
          <p:cNvSpPr/>
          <p:nvPr/>
        </p:nvSpPr>
        <p:spPr>
          <a:xfrm>
            <a:off x="5085440" y="1163537"/>
            <a:ext cx="3268672" cy="193047"/>
          </a:xfrm>
          <a:prstGeom prst="rect">
            <a:avLst/>
          </a:prstGeom>
          <a:solidFill>
            <a:srgbClr val="14935F"/>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Ubuntu" panose="020B0504030602030204" pitchFamily="34" charset="0"/>
              </a:rPr>
              <a:t>PILOT DATA</a:t>
            </a:r>
          </a:p>
        </p:txBody>
      </p:sp>
      <p:graphicFrame>
        <p:nvGraphicFramePr>
          <p:cNvPr id="34" name="Table 33">
            <a:extLst>
              <a:ext uri="{FF2B5EF4-FFF2-40B4-BE49-F238E27FC236}">
                <a16:creationId xmlns:a16="http://schemas.microsoft.com/office/drawing/2014/main" id="{30F71CB0-7759-1839-D29D-E15669AB177F}"/>
              </a:ext>
            </a:extLst>
          </p:cNvPr>
          <p:cNvGraphicFramePr>
            <a:graphicFrameLocks noGrp="1"/>
          </p:cNvGraphicFramePr>
          <p:nvPr>
            <p:extLst>
              <p:ext uri="{D42A27DB-BD31-4B8C-83A1-F6EECF244321}">
                <p14:modId xmlns:p14="http://schemas.microsoft.com/office/powerpoint/2010/main" val="1875097773"/>
              </p:ext>
            </p:extLst>
          </p:nvPr>
        </p:nvGraphicFramePr>
        <p:xfrm>
          <a:off x="5080334" y="1450859"/>
          <a:ext cx="3268672" cy="1514170"/>
        </p:xfrm>
        <a:graphic>
          <a:graphicData uri="http://schemas.openxmlformats.org/drawingml/2006/table">
            <a:tbl>
              <a:tblPr firstRow="1" bandRow="1"/>
              <a:tblGrid>
                <a:gridCol w="2164587">
                  <a:extLst>
                    <a:ext uri="{9D8B030D-6E8A-4147-A177-3AD203B41FA5}">
                      <a16:colId xmlns:a16="http://schemas.microsoft.com/office/drawing/2014/main" val="3382831106"/>
                    </a:ext>
                  </a:extLst>
                </a:gridCol>
                <a:gridCol w="1104085">
                  <a:extLst>
                    <a:ext uri="{9D8B030D-6E8A-4147-A177-3AD203B41FA5}">
                      <a16:colId xmlns:a16="http://schemas.microsoft.com/office/drawing/2014/main" val="3084960046"/>
                    </a:ext>
                  </a:extLst>
                </a:gridCol>
              </a:tblGrid>
              <a:tr h="216310">
                <a:tc>
                  <a:txBody>
                    <a:bodyPr/>
                    <a:lstStyle/>
                    <a:p>
                      <a:r>
                        <a:rPr lang="en-US" sz="800" b="0">
                          <a:solidFill>
                            <a:schemeClr val="tx1"/>
                          </a:solidFill>
                          <a:latin typeface="Ubuntu Light" panose="020B0304030602030204" pitchFamily="34" charset="0"/>
                        </a:rPr>
                        <a:t>Loans Closed to Date</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lgn="ctr">
                      <a:solidFill>
                        <a:srgbClr val="61616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18</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lgn="ctr">
                      <a:solidFill>
                        <a:srgbClr val="61616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19928458"/>
                  </a:ext>
                </a:extLst>
              </a:tr>
              <a:tr h="216310">
                <a:tc>
                  <a:txBody>
                    <a:bodyPr/>
                    <a:lstStyle/>
                    <a:p>
                      <a:r>
                        <a:rPr lang="en-US" sz="800" b="0">
                          <a:solidFill>
                            <a:schemeClr val="tx1"/>
                          </a:solidFill>
                          <a:latin typeface="Ubuntu Light" panose="020B0304030602030204" pitchFamily="34" charset="0"/>
                        </a:rPr>
                        <a:t>Average Completed Loan Amount</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$63,651</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6224272"/>
                  </a:ext>
                </a:extLst>
              </a:tr>
              <a:tr h="216310">
                <a:tc>
                  <a:txBody>
                    <a:bodyPr/>
                    <a:lstStyle/>
                    <a:p>
                      <a:r>
                        <a:rPr lang="en-US" sz="800" b="0">
                          <a:solidFill>
                            <a:schemeClr val="tx1"/>
                          </a:solidFill>
                          <a:latin typeface="Ubuntu Light" panose="020B0304030602030204" pitchFamily="34" charset="0"/>
                        </a:rPr>
                        <a:t>Average Completed Loan Home Value</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$496,500</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39596933"/>
                  </a:ext>
                </a:extLst>
              </a:tr>
              <a:tr h="216310">
                <a:tc>
                  <a:txBody>
                    <a:bodyPr/>
                    <a:lstStyle/>
                    <a:p>
                      <a:r>
                        <a:rPr lang="en-US" sz="800" b="0">
                          <a:solidFill>
                            <a:schemeClr val="tx1"/>
                          </a:solidFill>
                          <a:latin typeface="Ubuntu Light" panose="020B0304030602030204" pitchFamily="34" charset="0"/>
                        </a:rPr>
                        <a:t>Average Completed Loan LTV</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14%</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40634461"/>
                  </a:ext>
                </a:extLst>
              </a:tr>
              <a:tr h="216310">
                <a:tc>
                  <a:txBody>
                    <a:bodyPr/>
                    <a:lstStyle/>
                    <a:p>
                      <a:r>
                        <a:rPr lang="en-US" sz="800" b="0">
                          <a:solidFill>
                            <a:schemeClr val="tx1"/>
                          </a:solidFill>
                          <a:latin typeface="Ubuntu Light" panose="020B0304030602030204" pitchFamily="34" charset="0"/>
                        </a:rPr>
                        <a:t>Average Annual Income</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$60,000</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07833785"/>
                  </a:ext>
                </a:extLst>
              </a:tr>
              <a:tr h="216310">
                <a:tc>
                  <a:txBody>
                    <a:bodyPr/>
                    <a:lstStyle/>
                    <a:p>
                      <a:r>
                        <a:rPr lang="en-US" sz="800" b="0">
                          <a:solidFill>
                            <a:schemeClr val="tx1"/>
                          </a:solidFill>
                          <a:latin typeface="Ubuntu Light" panose="020B0304030602030204" pitchFamily="34" charset="0"/>
                        </a:rPr>
                        <a:t>Average Area Median Income</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84%</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22275016"/>
                  </a:ext>
                </a:extLst>
              </a:tr>
              <a:tr h="216310">
                <a:tc>
                  <a:txBody>
                    <a:bodyPr/>
                    <a:lstStyle/>
                    <a:p>
                      <a:r>
                        <a:rPr lang="en-US" sz="800" b="0">
                          <a:solidFill>
                            <a:schemeClr val="tx1"/>
                          </a:solidFill>
                          <a:latin typeface="Ubuntu Light" panose="020B0304030602030204" pitchFamily="34" charset="0"/>
                        </a:rPr>
                        <a:t>% Loan &lt; 80% AMI</a:t>
                      </a:r>
                    </a:p>
                  </a:txBody>
                  <a:tcPr marL="26500" marR="26500" marT="13250" marB="13250" anchor="ctr">
                    <a:lnL w="9525" cap="flat" cmpd="sng" algn="ctr">
                      <a:solidFill>
                        <a:srgbClr val="616161"/>
                      </a:solidFill>
                      <a:prstDash val="solid"/>
                      <a:round/>
                      <a:headEnd type="none" w="med" len="med"/>
                      <a:tailEnd type="none" w="med" len="med"/>
                    </a:lnL>
                    <a:lnR w="9525" cap="flat" cmpd="sng" algn="ctr">
                      <a:solidFill>
                        <a:srgbClr val="616161"/>
                      </a:solidFill>
                      <a:prstDash val="sysDot"/>
                      <a:round/>
                      <a:headEnd type="none" w="med" len="med"/>
                      <a:tailEnd type="none" w="med" len="med"/>
                    </a:lnR>
                    <a:lnT w="9525" cap="flat" cmpd="sng">
                      <a:noFill/>
                      <a:prstDash val="solid"/>
                      <a:round/>
                      <a:headEnd type="none" w="sm" len="sm"/>
                      <a:tailEnd type="none" w="sm" len="sm"/>
                    </a:lnT>
                    <a:lnB w="9525" cap="flat" cmpd="sng" algn="ctr">
                      <a:solidFill>
                        <a:srgbClr val="61616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b="1">
                          <a:latin typeface="Ubuntu Light" panose="020B0304030602030204" pitchFamily="34" charset="0"/>
                        </a:rPr>
                        <a:t>50%</a:t>
                      </a:r>
                    </a:p>
                  </a:txBody>
                  <a:tcPr marL="26500" marR="26500" marT="13250" marB="13250" anchor="ctr">
                    <a:lnL w="9525" cap="flat" cmpd="sng" algn="ctr">
                      <a:solidFill>
                        <a:srgbClr val="616161"/>
                      </a:solidFill>
                      <a:prstDash val="sysDot"/>
                      <a:round/>
                      <a:headEnd type="none" w="med" len="med"/>
                      <a:tailEnd type="none" w="med" len="med"/>
                    </a:lnL>
                    <a:lnR w="9525" cap="flat" cmpd="sng" algn="ctr">
                      <a:solidFill>
                        <a:srgbClr val="616161"/>
                      </a:solidFill>
                      <a:prstDash val="solid"/>
                      <a:round/>
                      <a:headEnd type="none" w="med" len="med"/>
                      <a:tailEnd type="none" w="med" len="med"/>
                    </a:lnR>
                    <a:lnT w="9525" cap="flat" cmpd="sng">
                      <a:noFill/>
                      <a:prstDash val="solid"/>
                      <a:round/>
                      <a:headEnd type="none" w="sm" len="sm"/>
                      <a:tailEnd type="none" w="sm" len="sm"/>
                    </a:lnT>
                    <a:lnB w="9525" cap="flat" cmpd="sng" algn="ctr">
                      <a:solidFill>
                        <a:srgbClr val="61616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5142853"/>
                  </a:ext>
                </a:extLst>
              </a:tr>
            </a:tbl>
          </a:graphicData>
        </a:graphic>
      </p:graphicFrame>
      <p:sp>
        <p:nvSpPr>
          <p:cNvPr id="35" name="Title 1">
            <a:extLst>
              <a:ext uri="{FF2B5EF4-FFF2-40B4-BE49-F238E27FC236}">
                <a16:creationId xmlns:a16="http://schemas.microsoft.com/office/drawing/2014/main" id="{4ACA01FA-2F83-5C76-811E-51E366F353B0}"/>
              </a:ext>
            </a:extLst>
          </p:cNvPr>
          <p:cNvSpPr txBox="1">
            <a:spLocks/>
          </p:cNvSpPr>
          <p:nvPr/>
        </p:nvSpPr>
        <p:spPr>
          <a:xfrm>
            <a:off x="647700" y="400050"/>
            <a:ext cx="6843752" cy="366750"/>
          </a:xfrm>
          <a:prstGeom prst="rect">
            <a:avLst/>
          </a:prstGeom>
          <a:noFill/>
          <a:ln>
            <a:noFill/>
          </a:ln>
        </p:spPr>
        <p:txBody>
          <a:bodyPr spcFirstLastPara="1" wrap="square" lIns="45713" tIns="45713" rIns="45713" bIns="4571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r>
              <a:rPr lang="en-US" sz="2200">
                <a:solidFill>
                  <a:srgbClr val="00334A"/>
                </a:solidFill>
              </a:rPr>
              <a:t>Pilot Results: Unlocking Equity in Colorado</a:t>
            </a:r>
          </a:p>
        </p:txBody>
      </p:sp>
      <p:cxnSp>
        <p:nvCxnSpPr>
          <p:cNvPr id="36" name="Straight Connector 35">
            <a:extLst>
              <a:ext uri="{FF2B5EF4-FFF2-40B4-BE49-F238E27FC236}">
                <a16:creationId xmlns:a16="http://schemas.microsoft.com/office/drawing/2014/main" id="{087D93D7-9A09-1434-CFF5-8975D584E0B9}"/>
              </a:ext>
            </a:extLst>
          </p:cNvPr>
          <p:cNvCxnSpPr>
            <a:cxnSpLocks/>
          </p:cNvCxnSpPr>
          <p:nvPr/>
        </p:nvCxnSpPr>
        <p:spPr>
          <a:xfrm>
            <a:off x="574596" y="759002"/>
            <a:ext cx="8001000" cy="21354"/>
          </a:xfrm>
          <a:prstGeom prst="line">
            <a:avLst/>
          </a:prstGeom>
          <a:ln w="19050">
            <a:solidFill>
              <a:srgbClr val="E5A74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2AEC37-DA5B-1C53-7AAA-3618E236038D}"/>
              </a:ext>
            </a:extLst>
          </p:cNvPr>
          <p:cNvSpPr/>
          <p:nvPr/>
        </p:nvSpPr>
        <p:spPr>
          <a:xfrm>
            <a:off x="498396" y="837771"/>
            <a:ext cx="2095500" cy="553723"/>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ln w="6350">
                  <a:noFill/>
                </a:ln>
                <a:solidFill>
                  <a:srgbClr val="E5A745"/>
                </a:solidFill>
                <a:latin typeface="Ubuntu" panose="020B0504030602030204" pitchFamily="34" charset="0"/>
              </a:rPr>
              <a:t>$1,000,000</a:t>
            </a:r>
          </a:p>
        </p:txBody>
      </p:sp>
      <p:sp>
        <p:nvSpPr>
          <p:cNvPr id="41" name="TextBox 40">
            <a:extLst>
              <a:ext uri="{FF2B5EF4-FFF2-40B4-BE49-F238E27FC236}">
                <a16:creationId xmlns:a16="http://schemas.microsoft.com/office/drawing/2014/main" id="{3350A019-46D8-1959-1158-435E172E295F}"/>
              </a:ext>
            </a:extLst>
          </p:cNvPr>
          <p:cNvSpPr txBox="1"/>
          <p:nvPr/>
        </p:nvSpPr>
        <p:spPr>
          <a:xfrm>
            <a:off x="2441496" y="949823"/>
            <a:ext cx="2095500" cy="338554"/>
          </a:xfrm>
          <a:prstGeom prst="rect">
            <a:avLst/>
          </a:prstGeom>
          <a:noFill/>
          <a:ln w="19050">
            <a:noFill/>
          </a:ln>
        </p:spPr>
        <p:txBody>
          <a:bodyPr wrap="square" rtlCol="0">
            <a:spAutoFit/>
          </a:bodyPr>
          <a:lstStyle/>
          <a:p>
            <a:pPr algn="ctr"/>
            <a:r>
              <a:rPr lang="en-US" sz="800" i="1">
                <a:solidFill>
                  <a:schemeClr val="tx1"/>
                </a:solidFill>
                <a:latin typeface="Ubuntu Light" panose="020B0304030602030204" pitchFamily="34" charset="0"/>
                <a:cs typeface="Taviraj" pitchFamily="2" charset="-34"/>
              </a:rPr>
              <a:t>Value of completed 2nd position cash-out loans to homeowners in Colorado. </a:t>
            </a:r>
          </a:p>
        </p:txBody>
      </p:sp>
      <p:sp>
        <p:nvSpPr>
          <p:cNvPr id="42" name="Rectangle 41">
            <a:extLst>
              <a:ext uri="{FF2B5EF4-FFF2-40B4-BE49-F238E27FC236}">
                <a16:creationId xmlns:a16="http://schemas.microsoft.com/office/drawing/2014/main" id="{FD0C2D71-4E7A-B6AD-A104-BEBDC75B4161}"/>
              </a:ext>
            </a:extLst>
          </p:cNvPr>
          <p:cNvSpPr/>
          <p:nvPr/>
        </p:nvSpPr>
        <p:spPr>
          <a:xfrm>
            <a:off x="684253" y="1429976"/>
            <a:ext cx="3889296" cy="182568"/>
          </a:xfrm>
          <a:prstGeom prst="rect">
            <a:avLst/>
          </a:prstGeom>
          <a:solidFill>
            <a:srgbClr val="00334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a:solidFill>
                  <a:schemeClr val="bg1"/>
                </a:solidFill>
                <a:latin typeface="Ubuntu" panose="020B0504030602030204" pitchFamily="34" charset="0"/>
              </a:rPr>
              <a:t>BORROWER PROCEED USE IMPACT</a:t>
            </a:r>
          </a:p>
        </p:txBody>
      </p:sp>
      <p:sp>
        <p:nvSpPr>
          <p:cNvPr id="43" name="Rectangle 42">
            <a:extLst>
              <a:ext uri="{FF2B5EF4-FFF2-40B4-BE49-F238E27FC236}">
                <a16:creationId xmlns:a16="http://schemas.microsoft.com/office/drawing/2014/main" id="{34A4A61B-5F2E-F717-F32E-3EA171F548AF}"/>
              </a:ext>
            </a:extLst>
          </p:cNvPr>
          <p:cNvSpPr/>
          <p:nvPr/>
        </p:nvSpPr>
        <p:spPr>
          <a:xfrm>
            <a:off x="1227472" y="1871841"/>
            <a:ext cx="1346031"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Extra discretionary spending eased stressful financial burdens</a:t>
            </a:r>
          </a:p>
        </p:txBody>
      </p:sp>
      <p:sp>
        <p:nvSpPr>
          <p:cNvPr id="44" name="Rectangle 43">
            <a:extLst>
              <a:ext uri="{FF2B5EF4-FFF2-40B4-BE49-F238E27FC236}">
                <a16:creationId xmlns:a16="http://schemas.microsoft.com/office/drawing/2014/main" id="{DC629E6C-AAA5-FA8B-B363-F297EDFC1D4D}"/>
              </a:ext>
            </a:extLst>
          </p:cNvPr>
          <p:cNvSpPr/>
          <p:nvPr/>
        </p:nvSpPr>
        <p:spPr>
          <a:xfrm>
            <a:off x="3158308" y="1878090"/>
            <a:ext cx="1397005"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Home improvement projects</a:t>
            </a:r>
          </a:p>
        </p:txBody>
      </p:sp>
      <p:sp>
        <p:nvSpPr>
          <p:cNvPr id="45" name="Rectangle 44">
            <a:extLst>
              <a:ext uri="{FF2B5EF4-FFF2-40B4-BE49-F238E27FC236}">
                <a16:creationId xmlns:a16="http://schemas.microsoft.com/office/drawing/2014/main" id="{DF3AE7C2-BB84-61D2-F218-061B313A97D5}"/>
              </a:ext>
            </a:extLst>
          </p:cNvPr>
          <p:cNvSpPr/>
          <p:nvPr/>
        </p:nvSpPr>
        <p:spPr>
          <a:xfrm>
            <a:off x="1170382" y="2452136"/>
            <a:ext cx="1346031"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Some refinanced HELOCs to reduce monthly payments</a:t>
            </a:r>
          </a:p>
        </p:txBody>
      </p:sp>
      <p:sp>
        <p:nvSpPr>
          <p:cNvPr id="46" name="Rectangle 45">
            <a:extLst>
              <a:ext uri="{FF2B5EF4-FFF2-40B4-BE49-F238E27FC236}">
                <a16:creationId xmlns:a16="http://schemas.microsoft.com/office/drawing/2014/main" id="{49E02912-21B6-63F8-35D8-A4E7D2CC8484}"/>
              </a:ext>
            </a:extLst>
          </p:cNvPr>
          <p:cNvSpPr/>
          <p:nvPr/>
        </p:nvSpPr>
        <p:spPr>
          <a:xfrm>
            <a:off x="1227472" y="3032432"/>
            <a:ext cx="1346031"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A Military Veteran was able to reduce debt with limited financing options</a:t>
            </a:r>
          </a:p>
        </p:txBody>
      </p:sp>
      <p:sp>
        <p:nvSpPr>
          <p:cNvPr id="47" name="Rectangle 46">
            <a:extLst>
              <a:ext uri="{FF2B5EF4-FFF2-40B4-BE49-F238E27FC236}">
                <a16:creationId xmlns:a16="http://schemas.microsoft.com/office/drawing/2014/main" id="{DC602977-ECEB-0947-5989-718458E0F396}"/>
              </a:ext>
            </a:extLst>
          </p:cNvPr>
          <p:cNvSpPr/>
          <p:nvPr/>
        </p:nvSpPr>
        <p:spPr>
          <a:xfrm>
            <a:off x="3104758" y="2440744"/>
            <a:ext cx="1397004"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Some paid off bills while managing tight finances &amp; living paycheck to paycheck</a:t>
            </a:r>
          </a:p>
        </p:txBody>
      </p:sp>
      <p:sp>
        <p:nvSpPr>
          <p:cNvPr id="48" name="Rectangle 47">
            <a:extLst>
              <a:ext uri="{FF2B5EF4-FFF2-40B4-BE49-F238E27FC236}">
                <a16:creationId xmlns:a16="http://schemas.microsoft.com/office/drawing/2014/main" id="{861AE41E-4CDD-25F3-9069-26317B1221A1}"/>
              </a:ext>
            </a:extLst>
          </p:cNvPr>
          <p:cNvSpPr/>
          <p:nvPr/>
        </p:nvSpPr>
        <p:spPr>
          <a:xfrm>
            <a:off x="3071447" y="3044104"/>
            <a:ext cx="1397004" cy="238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Ubuntu Light" panose="020B0304030602030204" pitchFamily="34" charset="0"/>
              </a:rPr>
              <a:t>Some can now plan future educational expenses for their children</a:t>
            </a:r>
          </a:p>
        </p:txBody>
      </p:sp>
      <p:pic>
        <p:nvPicPr>
          <p:cNvPr id="49" name="Graphic 48" descr="Classroom with solid fill">
            <a:extLst>
              <a:ext uri="{FF2B5EF4-FFF2-40B4-BE49-F238E27FC236}">
                <a16:creationId xmlns:a16="http://schemas.microsoft.com/office/drawing/2014/main" id="{E00C7202-7192-7809-F92E-FEE9B0753A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0962" y="2931541"/>
            <a:ext cx="440485" cy="440485"/>
          </a:xfrm>
          <a:prstGeom prst="rect">
            <a:avLst/>
          </a:prstGeom>
        </p:spPr>
      </p:pic>
      <p:pic>
        <p:nvPicPr>
          <p:cNvPr id="50" name="Graphic 49" descr="Soldier male with solid fill">
            <a:extLst>
              <a:ext uri="{FF2B5EF4-FFF2-40B4-BE49-F238E27FC236}">
                <a16:creationId xmlns:a16="http://schemas.microsoft.com/office/drawing/2014/main" id="{0AB913E6-8A5B-3832-2597-E1F9704ED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072" y="2974908"/>
            <a:ext cx="440485" cy="440485"/>
          </a:xfrm>
          <a:prstGeom prst="rect">
            <a:avLst/>
          </a:prstGeom>
        </p:spPr>
      </p:pic>
      <p:pic>
        <p:nvPicPr>
          <p:cNvPr id="51" name="Graphic 50" descr="Loan with solid fill">
            <a:extLst>
              <a:ext uri="{FF2B5EF4-FFF2-40B4-BE49-F238E27FC236}">
                <a16:creationId xmlns:a16="http://schemas.microsoft.com/office/drawing/2014/main" id="{2F156D37-FE4E-F309-00DB-A5E0EB52AE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072" y="1783000"/>
            <a:ext cx="440485" cy="440485"/>
          </a:xfrm>
          <a:prstGeom prst="rect">
            <a:avLst/>
          </a:prstGeom>
        </p:spPr>
      </p:pic>
      <p:pic>
        <p:nvPicPr>
          <p:cNvPr id="52" name="Graphic 51" descr="Debt with solid fill">
            <a:extLst>
              <a:ext uri="{FF2B5EF4-FFF2-40B4-BE49-F238E27FC236}">
                <a16:creationId xmlns:a16="http://schemas.microsoft.com/office/drawing/2014/main" id="{FF3E70D5-6823-B355-CB40-26D1A418DF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3294" y="2349374"/>
            <a:ext cx="440485" cy="440485"/>
          </a:xfrm>
          <a:prstGeom prst="rect">
            <a:avLst/>
          </a:prstGeom>
        </p:spPr>
      </p:pic>
      <p:pic>
        <p:nvPicPr>
          <p:cNvPr id="53" name="Graphic 52" descr="Renovation (House With Sparkles) with solid fill">
            <a:extLst>
              <a:ext uri="{FF2B5EF4-FFF2-40B4-BE49-F238E27FC236}">
                <a16:creationId xmlns:a16="http://schemas.microsoft.com/office/drawing/2014/main" id="{8984B767-9087-DE6A-182F-C68CA03A38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7545" y="1787768"/>
            <a:ext cx="431984" cy="431984"/>
          </a:xfrm>
          <a:prstGeom prst="rect">
            <a:avLst/>
          </a:prstGeom>
        </p:spPr>
      </p:pic>
      <p:pic>
        <p:nvPicPr>
          <p:cNvPr id="54" name="Graphic 53" descr="Flying Money with solid fill">
            <a:extLst>
              <a:ext uri="{FF2B5EF4-FFF2-40B4-BE49-F238E27FC236}">
                <a16:creationId xmlns:a16="http://schemas.microsoft.com/office/drawing/2014/main" id="{05264A7A-53F8-5E3F-A868-2B1FCB16B6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4072" y="2382341"/>
            <a:ext cx="440485" cy="440485"/>
          </a:xfrm>
          <a:prstGeom prst="rect">
            <a:avLst/>
          </a:prstGeom>
        </p:spPr>
      </p:pic>
      <p:sp>
        <p:nvSpPr>
          <p:cNvPr id="55" name="Rectangle 54">
            <a:extLst>
              <a:ext uri="{FF2B5EF4-FFF2-40B4-BE49-F238E27FC236}">
                <a16:creationId xmlns:a16="http://schemas.microsoft.com/office/drawing/2014/main" id="{8EEFAA22-2B29-2094-F31D-DF5644E89CD4}"/>
              </a:ext>
            </a:extLst>
          </p:cNvPr>
          <p:cNvSpPr/>
          <p:nvPr/>
        </p:nvSpPr>
        <p:spPr>
          <a:xfrm>
            <a:off x="574596" y="3543125"/>
            <a:ext cx="3962400" cy="182567"/>
          </a:xfrm>
          <a:prstGeom prst="rect">
            <a:avLst/>
          </a:prstGeom>
          <a:solidFill>
            <a:srgbClr val="0079A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a:solidFill>
                  <a:schemeClr val="bg1"/>
                </a:solidFill>
                <a:latin typeface="Ubuntu" panose="020B0504030602030204" pitchFamily="34" charset="0"/>
              </a:rPr>
              <a:t>OUTCOME AND TESTIMONIALS</a:t>
            </a:r>
          </a:p>
        </p:txBody>
      </p:sp>
      <p:sp>
        <p:nvSpPr>
          <p:cNvPr id="56" name="Rectangle 55">
            <a:extLst>
              <a:ext uri="{FF2B5EF4-FFF2-40B4-BE49-F238E27FC236}">
                <a16:creationId xmlns:a16="http://schemas.microsoft.com/office/drawing/2014/main" id="{631560CC-E2CB-605B-4EBD-C871BF3D61F2}"/>
              </a:ext>
            </a:extLst>
          </p:cNvPr>
          <p:cNvSpPr/>
          <p:nvPr/>
        </p:nvSpPr>
        <p:spPr>
          <a:xfrm>
            <a:off x="574596" y="3829398"/>
            <a:ext cx="3962400" cy="792024"/>
          </a:xfrm>
          <a:prstGeom prst="rect">
            <a:avLst/>
          </a:prstGeom>
          <a:noFill/>
          <a:ln w="9525">
            <a:solidFill>
              <a:srgbClr val="6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latin typeface="Ubuntu Light" panose="020B0304030602030204" pitchFamily="34" charset="0"/>
            </a:endParaRPr>
          </a:p>
          <a:p>
            <a:pPr algn="ctr"/>
            <a:r>
              <a:rPr lang="en-US" sz="700" b="1" u="sng">
                <a:solidFill>
                  <a:schemeClr val="tx1"/>
                </a:solidFill>
                <a:latin typeface="Ubuntu Light" panose="020B0304030602030204" pitchFamily="34" charset="0"/>
              </a:rPr>
              <a:t>Overwhelmingly positive </a:t>
            </a:r>
            <a:r>
              <a:rPr lang="en-US" sz="700">
                <a:solidFill>
                  <a:schemeClr val="tx1"/>
                </a:solidFill>
                <a:latin typeface="Ubuntu Light" panose="020B0304030602030204" pitchFamily="34" charset="0"/>
              </a:rPr>
              <a:t>from both borrowers and loan originators. </a:t>
            </a:r>
          </a:p>
          <a:p>
            <a:pPr algn="ctr"/>
            <a:endParaRPr lang="en-US" sz="700">
              <a:solidFill>
                <a:schemeClr val="tx1"/>
              </a:solidFill>
              <a:latin typeface="Ubuntu Light" panose="020B0304030602030204" pitchFamily="34" charset="0"/>
            </a:endParaRPr>
          </a:p>
          <a:p>
            <a:pPr algn="ctr"/>
            <a:r>
              <a:rPr lang="en-US" sz="700">
                <a:solidFill>
                  <a:schemeClr val="tx1"/>
                </a:solidFill>
                <a:latin typeface="Ubuntu Light" panose="020B0304030602030204" pitchFamily="34" charset="0"/>
              </a:rPr>
              <a:t>Outcomes show we are reaching low and middle-income borrowers with </a:t>
            </a:r>
            <a:r>
              <a:rPr lang="en-US" sz="700" b="1">
                <a:solidFill>
                  <a:schemeClr val="tx1"/>
                </a:solidFill>
                <a:latin typeface="Ubuntu Light" panose="020B0304030602030204" pitchFamily="34" charset="0"/>
              </a:rPr>
              <a:t>50% of loans going to borrowers under 80% AMI</a:t>
            </a:r>
            <a:r>
              <a:rPr lang="en-US" sz="700">
                <a:solidFill>
                  <a:schemeClr val="tx1"/>
                </a:solidFill>
                <a:latin typeface="Ubuntu Light" panose="020B0304030602030204" pitchFamily="34" charset="0"/>
              </a:rPr>
              <a:t> and an average AMI of 84%, even before we explicitly market to them.</a:t>
            </a:r>
          </a:p>
          <a:p>
            <a:pPr algn="ctr"/>
            <a:endParaRPr lang="en-US" sz="700">
              <a:solidFill>
                <a:schemeClr val="tx1"/>
              </a:solidFill>
              <a:latin typeface="Ubuntu Light" panose="020B0304030602030204" pitchFamily="34" charset="0"/>
            </a:endParaRPr>
          </a:p>
        </p:txBody>
      </p:sp>
    </p:spTree>
    <p:extLst>
      <p:ext uri="{BB962C8B-B14F-4D97-AF65-F5344CB8AC3E}">
        <p14:creationId xmlns:p14="http://schemas.microsoft.com/office/powerpoint/2010/main" val="7255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61E5121-8359-244C-283C-25B37678755E}"/>
              </a:ext>
            </a:extLst>
          </p:cNvPr>
          <p:cNvCxnSpPr>
            <a:cxnSpLocks/>
          </p:cNvCxnSpPr>
          <p:nvPr/>
        </p:nvCxnSpPr>
        <p:spPr>
          <a:xfrm>
            <a:off x="122849" y="620064"/>
            <a:ext cx="88983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Google Shape;334;p35">
            <a:extLst>
              <a:ext uri="{FF2B5EF4-FFF2-40B4-BE49-F238E27FC236}">
                <a16:creationId xmlns:a16="http://schemas.microsoft.com/office/drawing/2014/main" id="{A76B7575-D388-D77F-FBA1-75D04E458487}"/>
              </a:ext>
            </a:extLst>
          </p:cNvPr>
          <p:cNvSpPr txBox="1">
            <a:spLocks noGrp="1"/>
          </p:cNvSpPr>
          <p:nvPr>
            <p:ph type="title"/>
          </p:nvPr>
        </p:nvSpPr>
        <p:spPr>
          <a:xfrm>
            <a:off x="122849" y="145395"/>
            <a:ext cx="8520600" cy="628800"/>
          </a:xfrm>
        </p:spPr>
        <p:txBody>
          <a:bodyPr spcFirstLastPara="1" wrap="square" lIns="91425" tIns="91425" rIns="91425" bIns="91425" anchor="t" anchorCtr="0">
            <a:noAutofit/>
          </a:bodyPr>
          <a:lstStyle/>
          <a:p>
            <a:pPr lvl="0"/>
            <a:r>
              <a:rPr lang="en-US" sz="2000">
                <a:latin typeface="Goudy Old Style" panose="02020502050305020303" pitchFamily="18" charset="77"/>
              </a:rPr>
              <a:t>Proven Leadership Team and Strategic Partnerships</a:t>
            </a:r>
          </a:p>
        </p:txBody>
      </p:sp>
      <p:sp>
        <p:nvSpPr>
          <p:cNvPr id="170" name="TextBox 169">
            <a:extLst>
              <a:ext uri="{FF2B5EF4-FFF2-40B4-BE49-F238E27FC236}">
                <a16:creationId xmlns:a16="http://schemas.microsoft.com/office/drawing/2014/main" id="{82F1336C-1EDA-A9FB-7737-BA557C186095}"/>
              </a:ext>
            </a:extLst>
          </p:cNvPr>
          <p:cNvSpPr txBox="1"/>
          <p:nvPr/>
        </p:nvSpPr>
        <p:spPr>
          <a:xfrm>
            <a:off x="6978829" y="3661966"/>
            <a:ext cx="1896996" cy="215444"/>
          </a:xfrm>
          <a:prstGeom prst="rect">
            <a:avLst/>
          </a:prstGeom>
          <a:noFill/>
        </p:spPr>
        <p:txBody>
          <a:bodyPr wrap="square" rtlCol="0">
            <a:spAutoFit/>
          </a:bodyPr>
          <a:lstStyle/>
          <a:p>
            <a:pPr algn="ctr"/>
            <a:r>
              <a:rPr lang="en-US" sz="800" b="1">
                <a:solidFill>
                  <a:srgbClr val="00334A"/>
                </a:solidFill>
                <a:latin typeface="Ubuntu" panose="020B0504030602030204" pitchFamily="34" charset="0"/>
              </a:rPr>
              <a:t>STRATEGIC PARTNERSHIPS</a:t>
            </a:r>
          </a:p>
        </p:txBody>
      </p:sp>
      <p:grpSp>
        <p:nvGrpSpPr>
          <p:cNvPr id="176" name="Group 175">
            <a:extLst>
              <a:ext uri="{FF2B5EF4-FFF2-40B4-BE49-F238E27FC236}">
                <a16:creationId xmlns:a16="http://schemas.microsoft.com/office/drawing/2014/main" id="{288A3E4B-4CDB-2465-4A2E-6535C97C4036}"/>
              </a:ext>
            </a:extLst>
          </p:cNvPr>
          <p:cNvGrpSpPr/>
          <p:nvPr/>
        </p:nvGrpSpPr>
        <p:grpSpPr>
          <a:xfrm>
            <a:off x="306161" y="791429"/>
            <a:ext cx="8613448" cy="4195088"/>
            <a:chOff x="208325" y="768177"/>
            <a:chExt cx="8613448" cy="4195088"/>
          </a:xfrm>
        </p:grpSpPr>
        <p:grpSp>
          <p:nvGrpSpPr>
            <p:cNvPr id="124" name="Group 123">
              <a:extLst>
                <a:ext uri="{FF2B5EF4-FFF2-40B4-BE49-F238E27FC236}">
                  <a16:creationId xmlns:a16="http://schemas.microsoft.com/office/drawing/2014/main" id="{BCFC4D64-5B21-B994-4A6C-FB0472205650}"/>
                </a:ext>
              </a:extLst>
            </p:cNvPr>
            <p:cNvGrpSpPr/>
            <p:nvPr/>
          </p:nvGrpSpPr>
          <p:grpSpPr>
            <a:xfrm>
              <a:off x="253629" y="768177"/>
              <a:ext cx="8537453" cy="2766393"/>
              <a:chOff x="177031" y="788965"/>
              <a:chExt cx="8537453" cy="2766393"/>
            </a:xfrm>
          </p:grpSpPr>
          <p:grpSp>
            <p:nvGrpSpPr>
              <p:cNvPr id="49" name="Group 48">
                <a:extLst>
                  <a:ext uri="{FF2B5EF4-FFF2-40B4-BE49-F238E27FC236}">
                    <a16:creationId xmlns:a16="http://schemas.microsoft.com/office/drawing/2014/main" id="{18D4AFED-4AB9-DA99-6346-5C8A8305B7B6}"/>
                  </a:ext>
                </a:extLst>
              </p:cNvPr>
              <p:cNvGrpSpPr/>
              <p:nvPr/>
            </p:nvGrpSpPr>
            <p:grpSpPr>
              <a:xfrm>
                <a:off x="5227698" y="792799"/>
                <a:ext cx="3486786" cy="2762559"/>
                <a:chOff x="5319183" y="760860"/>
                <a:chExt cx="3486786" cy="2762559"/>
              </a:xfrm>
            </p:grpSpPr>
            <p:grpSp>
              <p:nvGrpSpPr>
                <p:cNvPr id="21" name="Group 20">
                  <a:extLst>
                    <a:ext uri="{FF2B5EF4-FFF2-40B4-BE49-F238E27FC236}">
                      <a16:creationId xmlns:a16="http://schemas.microsoft.com/office/drawing/2014/main" id="{B352A6AD-56E5-B6C9-4FF1-23F682D0FDBD}"/>
                    </a:ext>
                  </a:extLst>
                </p:cNvPr>
                <p:cNvGrpSpPr/>
                <p:nvPr/>
              </p:nvGrpSpPr>
              <p:grpSpPr>
                <a:xfrm>
                  <a:off x="6890678" y="2687013"/>
                  <a:ext cx="1915291" cy="836406"/>
                  <a:chOff x="6850923" y="2687013"/>
                  <a:chExt cx="1915291" cy="836406"/>
                </a:xfrm>
              </p:grpSpPr>
              <p:pic>
                <p:nvPicPr>
                  <p:cNvPr id="16" name="Picture 15" descr="A person smiling at the camera&#10;&#10;Description automatically generated">
                    <a:extLst>
                      <a:ext uri="{FF2B5EF4-FFF2-40B4-BE49-F238E27FC236}">
                        <a16:creationId xmlns:a16="http://schemas.microsoft.com/office/drawing/2014/main" id="{84F16CA3-92E2-8965-864E-3B3E1BFF8B0F}"/>
                      </a:ext>
                    </a:extLst>
                  </p:cNvPr>
                  <p:cNvPicPr>
                    <a:picLocks noChangeAspect="1"/>
                  </p:cNvPicPr>
                  <p:nvPr/>
                </p:nvPicPr>
                <p:blipFill>
                  <a:blip r:embed="rId3"/>
                  <a:stretch>
                    <a:fillRect/>
                  </a:stretch>
                </p:blipFill>
                <p:spPr>
                  <a:xfrm>
                    <a:off x="6850923" y="2771891"/>
                    <a:ext cx="751528" cy="751528"/>
                  </a:xfrm>
                  <a:prstGeom prst="rect">
                    <a:avLst/>
                  </a:prstGeom>
                </p:spPr>
              </p:pic>
              <p:sp>
                <p:nvSpPr>
                  <p:cNvPr id="18" name="TextBox 17">
                    <a:extLst>
                      <a:ext uri="{FF2B5EF4-FFF2-40B4-BE49-F238E27FC236}">
                        <a16:creationId xmlns:a16="http://schemas.microsoft.com/office/drawing/2014/main" id="{33C20E57-DC5B-05BB-7BC3-75256AB3BB5E}"/>
                      </a:ext>
                    </a:extLst>
                  </p:cNvPr>
                  <p:cNvSpPr txBox="1"/>
                  <p:nvPr/>
                </p:nvSpPr>
                <p:spPr>
                  <a:xfrm>
                    <a:off x="7526841" y="2954647"/>
                    <a:ext cx="1185116" cy="523413"/>
                  </a:xfrm>
                  <a:prstGeom prst="rect">
                    <a:avLst/>
                  </a:prstGeom>
                  <a:noFill/>
                </p:spPr>
                <p:txBody>
                  <a:bodyPr wrap="square">
                    <a:spAutoFit/>
                  </a:bodyPr>
                  <a:lstStyle/>
                  <a:p>
                    <a:pPr marR="0" lvl="0" algn="ctr" rtl="0">
                      <a:lnSpc>
                        <a:spcPct val="120000"/>
                      </a:lnSpc>
                      <a:buClr>
                        <a:schemeClr val="accent1"/>
                      </a:buClr>
                    </a:pPr>
                    <a:r>
                      <a:rPr lang="en-US" sz="600">
                        <a:solidFill>
                          <a:schemeClr val="tx1"/>
                        </a:solidFill>
                        <a:latin typeface="Ubuntu Light"/>
                        <a:ea typeface="+mn-ea"/>
                        <a:cs typeface="Taviraj"/>
                      </a:rPr>
                      <a:t>Former CIO &amp; Vice Chairman in Investment Banking &amp; Capital Markets with </a:t>
                    </a:r>
                    <a:r>
                      <a:rPr lang="en-US" sz="600" b="0" i="0" u="none" strike="noStrike" cap="none">
                        <a:solidFill>
                          <a:schemeClr val="tx1"/>
                        </a:solidFill>
                        <a:latin typeface="Ubuntu Light"/>
                        <a:ea typeface="+mn-ea"/>
                        <a:cs typeface="Taviraj"/>
                      </a:rPr>
                      <a:t>32+ </a:t>
                    </a:r>
                    <a:r>
                      <a:rPr lang="en-US" sz="600" b="0" i="0" u="none" strike="noStrike" cap="none">
                        <a:solidFill>
                          <a:schemeClr val="tx1"/>
                        </a:solidFill>
                        <a:latin typeface="Ubuntu Light"/>
                        <a:ea typeface="+mn-ea"/>
                        <a:cs typeface="Taviraj"/>
                        <a:sym typeface="Arial"/>
                      </a:rPr>
                      <a:t>years at Credit Suisse</a:t>
                    </a:r>
                    <a:endParaRPr lang="en-US" sz="600" b="0" i="0" u="none" strike="noStrike" cap="none" baseline="0" noProof="0">
                      <a:solidFill>
                        <a:srgbClr val="061D29"/>
                      </a:solidFill>
                      <a:latin typeface="Ubuntu Light"/>
                    </a:endParaRPr>
                  </a:p>
                </p:txBody>
              </p:sp>
              <p:sp>
                <p:nvSpPr>
                  <p:cNvPr id="20" name="TextBox 19">
                    <a:extLst>
                      <a:ext uri="{FF2B5EF4-FFF2-40B4-BE49-F238E27FC236}">
                        <a16:creationId xmlns:a16="http://schemas.microsoft.com/office/drawing/2014/main" id="{59319952-977D-EDA9-CECD-03B0E7F9B873}"/>
                      </a:ext>
                    </a:extLst>
                  </p:cNvPr>
                  <p:cNvSpPr txBox="1"/>
                  <p:nvPr/>
                </p:nvSpPr>
                <p:spPr>
                  <a:xfrm>
                    <a:off x="7415423" y="2687013"/>
                    <a:ext cx="1350791" cy="307777"/>
                  </a:xfrm>
                  <a:prstGeom prst="rect">
                    <a:avLst/>
                  </a:prstGeom>
                  <a:noFill/>
                </p:spPr>
                <p:txBody>
                  <a:bodyPr wrap="square" rtlCol="0">
                    <a:spAutoFit/>
                  </a:bodyPr>
                  <a:lstStyle/>
                  <a:p>
                    <a:pPr algn="ctr"/>
                    <a:r>
                      <a:rPr lang="en-US" sz="800" b="1">
                        <a:solidFill>
                          <a:schemeClr val="tx1"/>
                        </a:solidFill>
                        <a:latin typeface="Ubuntu" panose="020B0504030602030204" pitchFamily="34" charset="0"/>
                      </a:rPr>
                      <a:t>TOMMY MERCEIN</a:t>
                    </a:r>
                  </a:p>
                  <a:p>
                    <a:pPr algn="ctr"/>
                    <a:r>
                      <a:rPr lang="en-US" sz="600" b="1">
                        <a:solidFill>
                          <a:schemeClr val="bg2"/>
                        </a:solidFill>
                        <a:latin typeface="Ubuntu" panose="020B0504030602030204" pitchFamily="34" charset="0"/>
                      </a:rPr>
                      <a:t>Vice Chair</a:t>
                    </a:r>
                  </a:p>
                </p:txBody>
              </p:sp>
            </p:grpSp>
            <p:grpSp>
              <p:nvGrpSpPr>
                <p:cNvPr id="39" name="Group 38">
                  <a:extLst>
                    <a:ext uri="{FF2B5EF4-FFF2-40B4-BE49-F238E27FC236}">
                      <a16:creationId xmlns:a16="http://schemas.microsoft.com/office/drawing/2014/main" id="{44D60515-FEF6-F04E-F824-AD7F0736B343}"/>
                    </a:ext>
                  </a:extLst>
                </p:cNvPr>
                <p:cNvGrpSpPr/>
                <p:nvPr/>
              </p:nvGrpSpPr>
              <p:grpSpPr>
                <a:xfrm>
                  <a:off x="5319183" y="760860"/>
                  <a:ext cx="1350791" cy="1541364"/>
                  <a:chOff x="5239673" y="760860"/>
                  <a:chExt cx="1350791" cy="1541364"/>
                </a:xfrm>
              </p:grpSpPr>
              <p:pic>
                <p:nvPicPr>
                  <p:cNvPr id="19" name="Picture 18" descr="A person wearing glasses smiling&#10;&#10;Description automatically generated">
                    <a:extLst>
                      <a:ext uri="{FF2B5EF4-FFF2-40B4-BE49-F238E27FC236}">
                        <a16:creationId xmlns:a16="http://schemas.microsoft.com/office/drawing/2014/main" id="{93B086FB-BE88-9BAF-578B-8F0F90DFF446}"/>
                      </a:ext>
                    </a:extLst>
                  </p:cNvPr>
                  <p:cNvPicPr>
                    <a:picLocks noChangeAspect="1"/>
                  </p:cNvPicPr>
                  <p:nvPr/>
                </p:nvPicPr>
                <p:blipFill>
                  <a:blip r:embed="rId4"/>
                  <a:stretch>
                    <a:fillRect/>
                  </a:stretch>
                </p:blipFill>
                <p:spPr>
                  <a:xfrm>
                    <a:off x="5528173" y="760860"/>
                    <a:ext cx="751528" cy="751528"/>
                  </a:xfrm>
                  <a:prstGeom prst="rect">
                    <a:avLst/>
                  </a:prstGeom>
                </p:spPr>
              </p:pic>
              <p:sp>
                <p:nvSpPr>
                  <p:cNvPr id="27" name="TextBox 26">
                    <a:extLst>
                      <a:ext uri="{FF2B5EF4-FFF2-40B4-BE49-F238E27FC236}">
                        <a16:creationId xmlns:a16="http://schemas.microsoft.com/office/drawing/2014/main" id="{59C8B761-F46F-FC5C-406F-0265A73ACEB9}"/>
                      </a:ext>
                    </a:extLst>
                  </p:cNvPr>
                  <p:cNvSpPr txBox="1"/>
                  <p:nvPr/>
                </p:nvSpPr>
                <p:spPr>
                  <a:xfrm>
                    <a:off x="5248586" y="1778811"/>
                    <a:ext cx="1332964" cy="523413"/>
                  </a:xfrm>
                  <a:prstGeom prst="rect">
                    <a:avLst/>
                  </a:prstGeom>
                  <a:noFill/>
                </p:spPr>
                <p:txBody>
                  <a:bodyPr wrap="square">
                    <a:spAutoFit/>
                  </a:bodyPr>
                  <a:lstStyle/>
                  <a:p>
                    <a:pPr marR="0" lvl="0" algn="ctr" rtl="0">
                      <a:lnSpc>
                        <a:spcPct val="120000"/>
                      </a:lnSpc>
                      <a:buClr>
                        <a:schemeClr val="accent1"/>
                      </a:buClr>
                    </a:pPr>
                    <a:r>
                      <a:rPr lang="en-US" sz="600">
                        <a:solidFill>
                          <a:schemeClr val="tx1"/>
                        </a:solidFill>
                        <a:latin typeface="Ubuntu Light"/>
                        <a:ea typeface="+mn-ea"/>
                        <a:cs typeface="Taviraj"/>
                      </a:rPr>
                      <a:t>15+ year Entrepreneur-in-Residence at </a:t>
                    </a:r>
                    <a:r>
                      <a:rPr lang="en-US" sz="600" err="1">
                        <a:solidFill>
                          <a:schemeClr val="tx1"/>
                        </a:solidFill>
                        <a:latin typeface="Ubuntu Light"/>
                        <a:ea typeface="+mn-ea"/>
                        <a:cs typeface="Taviraj"/>
                      </a:rPr>
                      <a:t>Innovent</a:t>
                    </a:r>
                    <a:r>
                      <a:rPr lang="en-US" sz="600">
                        <a:solidFill>
                          <a:schemeClr val="tx1"/>
                        </a:solidFill>
                        <a:latin typeface="Ubuntu Light"/>
                        <a:ea typeface="+mn-ea"/>
                        <a:cs typeface="Taviraj"/>
                      </a:rPr>
                      <a:t> Capital Group, cofounding multiple RE, fintech, &amp; digital assets startups</a:t>
                    </a:r>
                    <a:endParaRPr lang="en-US" sz="600" b="0" i="0" u="none" strike="noStrike" cap="none" baseline="0" noProof="0">
                      <a:solidFill>
                        <a:srgbClr val="061D29"/>
                      </a:solidFill>
                      <a:latin typeface="Ubuntu Light"/>
                    </a:endParaRPr>
                  </a:p>
                </p:txBody>
              </p:sp>
              <p:sp>
                <p:nvSpPr>
                  <p:cNvPr id="28" name="TextBox 27">
                    <a:extLst>
                      <a:ext uri="{FF2B5EF4-FFF2-40B4-BE49-F238E27FC236}">
                        <a16:creationId xmlns:a16="http://schemas.microsoft.com/office/drawing/2014/main" id="{FCC0BD6F-A297-3063-8FE7-2135AF9FC85B}"/>
                      </a:ext>
                    </a:extLst>
                  </p:cNvPr>
                  <p:cNvSpPr txBox="1"/>
                  <p:nvPr/>
                </p:nvSpPr>
                <p:spPr>
                  <a:xfrm>
                    <a:off x="5239673" y="1522937"/>
                    <a:ext cx="1350791" cy="307777"/>
                  </a:xfrm>
                  <a:prstGeom prst="rect">
                    <a:avLst/>
                  </a:prstGeom>
                  <a:noFill/>
                </p:spPr>
                <p:txBody>
                  <a:bodyPr wrap="square" rtlCol="0">
                    <a:spAutoFit/>
                  </a:bodyPr>
                  <a:lstStyle/>
                  <a:p>
                    <a:pPr algn="ctr"/>
                    <a:r>
                      <a:rPr lang="en-US" sz="800" b="1">
                        <a:solidFill>
                          <a:schemeClr val="accent1"/>
                        </a:solidFill>
                        <a:latin typeface="Ubuntu" panose="020B0504030602030204" pitchFamily="34" charset="0"/>
                      </a:rPr>
                      <a:t>DAVID JETTE</a:t>
                    </a:r>
                  </a:p>
                  <a:p>
                    <a:pPr algn="ctr"/>
                    <a:r>
                      <a:rPr lang="en-US" sz="600" b="1">
                        <a:solidFill>
                          <a:schemeClr val="bg2"/>
                        </a:solidFill>
                        <a:latin typeface="Ubuntu" panose="020B0504030602030204" pitchFamily="34" charset="0"/>
                      </a:rPr>
                      <a:t>Co-Founder &amp; CFO</a:t>
                    </a:r>
                  </a:p>
                </p:txBody>
              </p:sp>
            </p:grpSp>
          </p:grpSp>
          <p:sp>
            <p:nvSpPr>
              <p:cNvPr id="120" name="TextBox 119">
                <a:extLst>
                  <a:ext uri="{FF2B5EF4-FFF2-40B4-BE49-F238E27FC236}">
                    <a16:creationId xmlns:a16="http://schemas.microsoft.com/office/drawing/2014/main" id="{04B2DB19-A990-8539-9910-57FA4AAD8552}"/>
                  </a:ext>
                </a:extLst>
              </p:cNvPr>
              <p:cNvSpPr txBox="1"/>
              <p:nvPr/>
            </p:nvSpPr>
            <p:spPr>
              <a:xfrm>
                <a:off x="177031" y="1817353"/>
                <a:ext cx="1332964" cy="523413"/>
              </a:xfrm>
              <a:prstGeom prst="rect">
                <a:avLst/>
              </a:prstGeom>
              <a:noFill/>
            </p:spPr>
            <p:txBody>
              <a:bodyPr wrap="square">
                <a:spAutoFit/>
              </a:bodyPr>
              <a:lstStyle/>
              <a:p>
                <a:pPr marR="0" lvl="0" algn="ctr" rtl="0">
                  <a:lnSpc>
                    <a:spcPct val="120000"/>
                  </a:lnSpc>
                  <a:buClr>
                    <a:schemeClr val="accent1"/>
                  </a:buClr>
                </a:pPr>
                <a:r>
                  <a:rPr lang="en-US" sz="600" b="0" i="0" u="none" strike="noStrike" cap="none" baseline="0" noProof="0">
                    <a:solidFill>
                      <a:schemeClr val="tx1"/>
                    </a:solidFill>
                    <a:latin typeface="Ubuntu Light"/>
                    <a:ea typeface="+mn-ea"/>
                    <a:cs typeface="Taviraj"/>
                  </a:rPr>
                  <a:t>25+ years capital markets &amp; social impact experience, former MD Head of ESG, Impact &amp; Digital Innovation at US Bank</a:t>
                </a:r>
                <a:endParaRPr lang="en-US" sz="600" b="0" i="0" u="none" strike="noStrike" cap="none" baseline="0" noProof="0">
                  <a:solidFill>
                    <a:srgbClr val="061D29"/>
                  </a:solidFill>
                  <a:latin typeface="Ubuntu Light"/>
                </a:endParaRPr>
              </a:p>
            </p:txBody>
          </p:sp>
          <p:sp>
            <p:nvSpPr>
              <p:cNvPr id="121" name="TextBox 120">
                <a:extLst>
                  <a:ext uri="{FF2B5EF4-FFF2-40B4-BE49-F238E27FC236}">
                    <a16:creationId xmlns:a16="http://schemas.microsoft.com/office/drawing/2014/main" id="{298A5FC3-72D5-67F2-A296-77CFB0615A79}"/>
                  </a:ext>
                </a:extLst>
              </p:cNvPr>
              <p:cNvSpPr txBox="1"/>
              <p:nvPr/>
            </p:nvSpPr>
            <p:spPr>
              <a:xfrm>
                <a:off x="186538" y="1577403"/>
                <a:ext cx="1350791" cy="307777"/>
              </a:xfrm>
              <a:prstGeom prst="rect">
                <a:avLst/>
              </a:prstGeom>
              <a:noFill/>
            </p:spPr>
            <p:txBody>
              <a:bodyPr wrap="square" rtlCol="0">
                <a:spAutoFit/>
              </a:bodyPr>
              <a:lstStyle/>
              <a:p>
                <a:pPr algn="ctr"/>
                <a:r>
                  <a:rPr lang="en-US" sz="800" b="1">
                    <a:solidFill>
                      <a:schemeClr val="accent1"/>
                    </a:solidFill>
                    <a:latin typeface="Ubuntu" panose="020B0504030602030204" pitchFamily="34" charset="0"/>
                  </a:rPr>
                  <a:t>MARCUS MARTIN</a:t>
                </a:r>
              </a:p>
              <a:p>
                <a:pPr algn="ctr"/>
                <a:r>
                  <a:rPr lang="en-US" sz="600" b="1">
                    <a:solidFill>
                      <a:schemeClr val="bg2"/>
                    </a:solidFill>
                    <a:latin typeface="Ubuntu" panose="020B0504030602030204" pitchFamily="34" charset="0"/>
                  </a:rPr>
                  <a:t>Chief Executive Officer</a:t>
                </a:r>
              </a:p>
            </p:txBody>
          </p:sp>
          <p:pic>
            <p:nvPicPr>
              <p:cNvPr id="123" name="Picture 122" descr="A person smiling at the camera&#10;&#10;AI-generated content may be incorrect.">
                <a:extLst>
                  <a:ext uri="{FF2B5EF4-FFF2-40B4-BE49-F238E27FC236}">
                    <a16:creationId xmlns:a16="http://schemas.microsoft.com/office/drawing/2014/main" id="{A3491D0B-FF6C-2ABF-FE87-C7923A0F6E9D}"/>
                  </a:ext>
                </a:extLst>
              </p:cNvPr>
              <p:cNvPicPr>
                <a:picLocks noChangeAspect="1"/>
              </p:cNvPicPr>
              <p:nvPr/>
            </p:nvPicPr>
            <p:blipFill>
              <a:blip r:embed="rId5"/>
              <a:stretch>
                <a:fillRect/>
              </a:stretch>
            </p:blipFill>
            <p:spPr>
              <a:xfrm>
                <a:off x="436302" y="788965"/>
                <a:ext cx="751528" cy="751528"/>
              </a:xfrm>
              <a:prstGeom prst="rect">
                <a:avLst/>
              </a:prstGeom>
            </p:spPr>
          </p:pic>
        </p:grpSp>
        <p:grpSp>
          <p:nvGrpSpPr>
            <p:cNvPr id="164" name="Group 163">
              <a:extLst>
                <a:ext uri="{FF2B5EF4-FFF2-40B4-BE49-F238E27FC236}">
                  <a16:creationId xmlns:a16="http://schemas.microsoft.com/office/drawing/2014/main" id="{9C244153-46AE-AB96-82EB-3EF09FA0863A}"/>
                </a:ext>
              </a:extLst>
            </p:cNvPr>
            <p:cNvGrpSpPr/>
            <p:nvPr/>
          </p:nvGrpSpPr>
          <p:grpSpPr>
            <a:xfrm>
              <a:off x="208325" y="2457652"/>
              <a:ext cx="2279687" cy="2505305"/>
              <a:chOff x="208325" y="2386772"/>
              <a:chExt cx="2279687" cy="2505305"/>
            </a:xfrm>
          </p:grpSpPr>
          <p:grpSp>
            <p:nvGrpSpPr>
              <p:cNvPr id="93" name="Group 92">
                <a:extLst>
                  <a:ext uri="{FF2B5EF4-FFF2-40B4-BE49-F238E27FC236}">
                    <a16:creationId xmlns:a16="http://schemas.microsoft.com/office/drawing/2014/main" id="{1C0B183C-8238-5B76-CA0F-3C62378B0BCB}"/>
                  </a:ext>
                </a:extLst>
              </p:cNvPr>
              <p:cNvGrpSpPr/>
              <p:nvPr/>
            </p:nvGrpSpPr>
            <p:grpSpPr>
              <a:xfrm>
                <a:off x="208325" y="2405039"/>
                <a:ext cx="2279687" cy="1349015"/>
                <a:chOff x="208325" y="2405039"/>
                <a:chExt cx="2279687" cy="1349015"/>
              </a:xfrm>
            </p:grpSpPr>
            <p:sp>
              <p:nvSpPr>
                <p:cNvPr id="75" name="TextBox 74">
                  <a:extLst>
                    <a:ext uri="{FF2B5EF4-FFF2-40B4-BE49-F238E27FC236}">
                      <a16:creationId xmlns:a16="http://schemas.microsoft.com/office/drawing/2014/main" id="{0BD0BD08-8D30-975B-E47E-F4E2AC347B54}"/>
                    </a:ext>
                  </a:extLst>
                </p:cNvPr>
                <p:cNvSpPr txBox="1"/>
                <p:nvPr/>
              </p:nvSpPr>
              <p:spPr>
                <a:xfrm>
                  <a:off x="409552" y="2405039"/>
                  <a:ext cx="1896996" cy="215444"/>
                </a:xfrm>
                <a:prstGeom prst="rect">
                  <a:avLst/>
                </a:prstGeom>
                <a:noFill/>
              </p:spPr>
              <p:txBody>
                <a:bodyPr wrap="square" rtlCol="0">
                  <a:spAutoFit/>
                </a:bodyPr>
                <a:lstStyle/>
                <a:p>
                  <a:pPr algn="ctr"/>
                  <a:r>
                    <a:rPr lang="en-US" sz="800" b="1">
                      <a:solidFill>
                        <a:schemeClr val="tx1">
                          <a:lumMod val="75000"/>
                          <a:lumOff val="25000"/>
                        </a:schemeClr>
                      </a:solidFill>
                      <a:latin typeface="Ubuntu" panose="020B0504030602030204" pitchFamily="34" charset="0"/>
                    </a:rPr>
                    <a:t>PUBLIC POLICY ADVISORS</a:t>
                  </a:r>
                </a:p>
              </p:txBody>
            </p:sp>
            <p:grpSp>
              <p:nvGrpSpPr>
                <p:cNvPr id="92" name="Group 91">
                  <a:extLst>
                    <a:ext uri="{FF2B5EF4-FFF2-40B4-BE49-F238E27FC236}">
                      <a16:creationId xmlns:a16="http://schemas.microsoft.com/office/drawing/2014/main" id="{560A6363-9C4D-CE56-F0F6-7EC6D21B23C2}"/>
                    </a:ext>
                  </a:extLst>
                </p:cNvPr>
                <p:cNvGrpSpPr/>
                <p:nvPr/>
              </p:nvGrpSpPr>
              <p:grpSpPr>
                <a:xfrm>
                  <a:off x="208325" y="2617267"/>
                  <a:ext cx="2279687" cy="1136787"/>
                  <a:chOff x="231972" y="2483591"/>
                  <a:chExt cx="2279687" cy="1136787"/>
                </a:xfrm>
              </p:grpSpPr>
              <p:grpSp>
                <p:nvGrpSpPr>
                  <p:cNvPr id="90" name="Group 89">
                    <a:extLst>
                      <a:ext uri="{FF2B5EF4-FFF2-40B4-BE49-F238E27FC236}">
                        <a16:creationId xmlns:a16="http://schemas.microsoft.com/office/drawing/2014/main" id="{95449215-BCDF-EAA5-3AB4-4892FB8DD882}"/>
                      </a:ext>
                    </a:extLst>
                  </p:cNvPr>
                  <p:cNvGrpSpPr/>
                  <p:nvPr/>
                </p:nvGrpSpPr>
                <p:grpSpPr>
                  <a:xfrm>
                    <a:off x="231972" y="2483591"/>
                    <a:ext cx="1138537" cy="1136787"/>
                    <a:chOff x="231972" y="2483591"/>
                    <a:chExt cx="1138537" cy="1136787"/>
                  </a:xfrm>
                </p:grpSpPr>
                <p:grpSp>
                  <p:nvGrpSpPr>
                    <p:cNvPr id="51" name="Group 50">
                      <a:extLst>
                        <a:ext uri="{FF2B5EF4-FFF2-40B4-BE49-F238E27FC236}">
                          <a16:creationId xmlns:a16="http://schemas.microsoft.com/office/drawing/2014/main" id="{EA2E7C3C-B53D-EFF0-2B05-2FD1370AEAD3}"/>
                        </a:ext>
                      </a:extLst>
                    </p:cNvPr>
                    <p:cNvGrpSpPr/>
                    <p:nvPr/>
                  </p:nvGrpSpPr>
                  <p:grpSpPr>
                    <a:xfrm>
                      <a:off x="231972" y="3129345"/>
                      <a:ext cx="1138537" cy="491033"/>
                      <a:chOff x="35503" y="1526822"/>
                      <a:chExt cx="1401756" cy="604553"/>
                    </a:xfrm>
                  </p:grpSpPr>
                  <p:sp>
                    <p:nvSpPr>
                      <p:cNvPr id="73" name="TextBox 72">
                        <a:extLst>
                          <a:ext uri="{FF2B5EF4-FFF2-40B4-BE49-F238E27FC236}">
                            <a16:creationId xmlns:a16="http://schemas.microsoft.com/office/drawing/2014/main" id="{64083D7C-F7D5-6DFB-EF1A-4E0A389B49D3}"/>
                          </a:ext>
                        </a:extLst>
                      </p:cNvPr>
                      <p:cNvSpPr txBox="1"/>
                      <p:nvPr/>
                    </p:nvSpPr>
                    <p:spPr>
                      <a:xfrm>
                        <a:off x="35503" y="1526822"/>
                        <a:ext cx="1401756" cy="246305"/>
                      </a:xfrm>
                      <a:prstGeom prst="rect">
                        <a:avLst/>
                      </a:prstGeom>
                      <a:noFill/>
                    </p:spPr>
                    <p:txBody>
                      <a:bodyPr wrap="square" rtlCol="0">
                        <a:spAutoFit/>
                      </a:bodyPr>
                      <a:lstStyle/>
                      <a:p>
                        <a:pPr algn="ctr"/>
                        <a:r>
                          <a:rPr lang="en-US" sz="700" b="1">
                            <a:solidFill>
                              <a:schemeClr val="tx1">
                                <a:lumMod val="75000"/>
                                <a:lumOff val="25000"/>
                              </a:schemeClr>
                            </a:solidFill>
                            <a:latin typeface="Ubuntu" panose="020B0504030602030204" pitchFamily="34" charset="0"/>
                          </a:rPr>
                          <a:t>JONATHAN LAWLESS</a:t>
                        </a:r>
                      </a:p>
                    </p:txBody>
                  </p:sp>
                  <p:sp>
                    <p:nvSpPr>
                      <p:cNvPr id="74" name="TextBox 73">
                        <a:extLst>
                          <a:ext uri="{FF2B5EF4-FFF2-40B4-BE49-F238E27FC236}">
                            <a16:creationId xmlns:a16="http://schemas.microsoft.com/office/drawing/2014/main" id="{F64F16CB-3E8B-0F9D-E3B5-64DFDAF63506}"/>
                          </a:ext>
                        </a:extLst>
                      </p:cNvPr>
                      <p:cNvSpPr txBox="1"/>
                      <p:nvPr/>
                    </p:nvSpPr>
                    <p:spPr>
                      <a:xfrm>
                        <a:off x="89611" y="1689131"/>
                        <a:ext cx="1334274" cy="442244"/>
                      </a:xfrm>
                      <a:prstGeom prst="rect">
                        <a:avLst/>
                      </a:prstGeom>
                      <a:noFill/>
                    </p:spPr>
                    <p:txBody>
                      <a:bodyPr wrap="square">
                        <a:spAutoFit/>
                      </a:bodyPr>
                      <a:lstStyle/>
                      <a:p>
                        <a:pPr marR="0" lvl="0" algn="ctr" rtl="0">
                          <a:lnSpc>
                            <a:spcPct val="120000"/>
                          </a:lnSpc>
                          <a:buClr>
                            <a:srgbClr val="E5A745"/>
                          </a:buClr>
                        </a:pPr>
                        <a:r>
                          <a:rPr lang="en-US" sz="500" b="0" i="0" u="none" strike="noStrike" cap="none">
                            <a:solidFill>
                              <a:schemeClr val="tx1"/>
                            </a:solidFill>
                            <a:latin typeface="Ubuntu Light"/>
                            <a:ea typeface="+mn-ea"/>
                            <a:cs typeface="Taviraj"/>
                            <a:sym typeface="Arial"/>
                          </a:rPr>
                          <a:t>Head of Homeownership at Bilt Rewards with 20+ years at Fannie Mae</a:t>
                        </a:r>
                        <a:endParaRPr lang="en-US" sz="500" b="0" i="0" u="none">
                          <a:solidFill>
                            <a:schemeClr val="tx1"/>
                          </a:solidFill>
                          <a:latin typeface="Ubuntu" panose="020B0504030602030204" pitchFamily="34" charset="0"/>
                          <a:cs typeface="Arial"/>
                        </a:endParaRPr>
                      </a:p>
                    </p:txBody>
                  </p:sp>
                </p:grpSp>
                <p:pic>
                  <p:nvPicPr>
                    <p:cNvPr id="76" name="Picture 75" descr="Jonathan Lawless">
                      <a:extLst>
                        <a:ext uri="{FF2B5EF4-FFF2-40B4-BE49-F238E27FC236}">
                          <a16:creationId xmlns:a16="http://schemas.microsoft.com/office/drawing/2014/main" id="{5BAC9706-CA3F-9ED5-8C62-2729E02B53A9}"/>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20248" y="2483591"/>
                      <a:ext cx="610410" cy="61041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28D9639-E4A5-7B92-7516-9CCD2C4D18EF}"/>
                      </a:ext>
                    </a:extLst>
                  </p:cNvPr>
                  <p:cNvGrpSpPr/>
                  <p:nvPr/>
                </p:nvGrpSpPr>
                <p:grpSpPr>
                  <a:xfrm>
                    <a:off x="1275296" y="2498153"/>
                    <a:ext cx="1236363" cy="1122224"/>
                    <a:chOff x="1275296" y="2498153"/>
                    <a:chExt cx="1236363" cy="1122224"/>
                  </a:xfrm>
                </p:grpSpPr>
                <p:pic>
                  <p:nvPicPr>
                    <p:cNvPr id="78" name="Picture 2" descr="Chrissi Johnson">
                      <a:extLst>
                        <a:ext uri="{FF2B5EF4-FFF2-40B4-BE49-F238E27FC236}">
                          <a16:creationId xmlns:a16="http://schemas.microsoft.com/office/drawing/2014/main" id="{FAF27A90-B7F6-4588-15D2-BC536E5887DC}"/>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1604193" y="2498153"/>
                      <a:ext cx="610410" cy="610410"/>
                    </a:xfrm>
                    <a:prstGeom prst="ellipse">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1915CC08-E12B-73A7-3FCF-32900C83D4B5}"/>
                        </a:ext>
                      </a:extLst>
                    </p:cNvPr>
                    <p:cNvGrpSpPr/>
                    <p:nvPr/>
                  </p:nvGrpSpPr>
                  <p:grpSpPr>
                    <a:xfrm>
                      <a:off x="1275296" y="3117315"/>
                      <a:ext cx="1236363" cy="503062"/>
                      <a:chOff x="540767" y="27945"/>
                      <a:chExt cx="1522199" cy="619364"/>
                    </a:xfrm>
                  </p:grpSpPr>
                  <p:sp>
                    <p:nvSpPr>
                      <p:cNvPr id="87" name="TextBox 86">
                        <a:extLst>
                          <a:ext uri="{FF2B5EF4-FFF2-40B4-BE49-F238E27FC236}">
                            <a16:creationId xmlns:a16="http://schemas.microsoft.com/office/drawing/2014/main" id="{F88F840E-51E1-1E1E-87F2-A0FD9B48A7EA}"/>
                          </a:ext>
                        </a:extLst>
                      </p:cNvPr>
                      <p:cNvSpPr txBox="1"/>
                      <p:nvPr/>
                    </p:nvSpPr>
                    <p:spPr>
                      <a:xfrm>
                        <a:off x="621693" y="27945"/>
                        <a:ext cx="1401755" cy="246305"/>
                      </a:xfrm>
                      <a:prstGeom prst="rect">
                        <a:avLst/>
                      </a:prstGeom>
                      <a:noFill/>
                    </p:spPr>
                    <p:txBody>
                      <a:bodyPr wrap="square" rtlCol="0">
                        <a:spAutoFit/>
                      </a:bodyPr>
                      <a:lstStyle/>
                      <a:p>
                        <a:pPr algn="ctr"/>
                        <a:r>
                          <a:rPr lang="en-US" sz="700" b="1">
                            <a:solidFill>
                              <a:schemeClr val="tx1">
                                <a:lumMod val="75000"/>
                                <a:lumOff val="25000"/>
                              </a:schemeClr>
                            </a:solidFill>
                            <a:latin typeface="Ubuntu" panose="020B0504030602030204" pitchFamily="34" charset="0"/>
                          </a:rPr>
                          <a:t>CHRISSI JOHNSON</a:t>
                        </a:r>
                      </a:p>
                    </p:txBody>
                  </p:sp>
                  <p:sp>
                    <p:nvSpPr>
                      <p:cNvPr id="88" name="TextBox 87">
                        <a:extLst>
                          <a:ext uri="{FF2B5EF4-FFF2-40B4-BE49-F238E27FC236}">
                            <a16:creationId xmlns:a16="http://schemas.microsoft.com/office/drawing/2014/main" id="{DAFD6EA4-4BBD-9DEF-C23C-0F6CBCC3791D}"/>
                          </a:ext>
                        </a:extLst>
                      </p:cNvPr>
                      <p:cNvSpPr txBox="1"/>
                      <p:nvPr/>
                    </p:nvSpPr>
                    <p:spPr>
                      <a:xfrm>
                        <a:off x="540767" y="205065"/>
                        <a:ext cx="1522199" cy="442244"/>
                      </a:xfrm>
                      <a:prstGeom prst="rect">
                        <a:avLst/>
                      </a:prstGeom>
                      <a:noFill/>
                    </p:spPr>
                    <p:txBody>
                      <a:bodyPr wrap="square">
                        <a:spAutoFit/>
                      </a:bodyPr>
                      <a:lstStyle/>
                      <a:p>
                        <a:pPr marR="0" lvl="0" algn="ctr" rtl="0">
                          <a:lnSpc>
                            <a:spcPct val="120000"/>
                          </a:lnSpc>
                          <a:buClr>
                            <a:schemeClr val="accent1"/>
                          </a:buClr>
                        </a:pPr>
                        <a:r>
                          <a:rPr lang="en-US" sz="500" b="0" i="0" u="none" strike="noStrike" cap="none" baseline="0" noProof="0">
                            <a:solidFill>
                              <a:schemeClr val="tx1"/>
                            </a:solidFill>
                            <a:latin typeface="Ubuntu Light"/>
                            <a:ea typeface="+mn-ea"/>
                            <a:cs typeface="Taviraj"/>
                          </a:rPr>
                          <a:t>CEO &amp; Founder of Alinement Advisors, </a:t>
                        </a:r>
                        <a:r>
                          <a:rPr lang="en-US" sz="500">
                            <a:solidFill>
                              <a:schemeClr val="tx1"/>
                            </a:solidFill>
                            <a:latin typeface="Ubuntu Light"/>
                            <a:ea typeface="+mn-ea"/>
                            <a:cs typeface="Taviraj"/>
                          </a:rPr>
                          <a:t>formerly VP at Rocket Companies &amp; CFPB </a:t>
                        </a:r>
                        <a:endParaRPr lang="en-US" sz="500" b="0" i="0" u="none" strike="noStrike" cap="none" baseline="0" noProof="0">
                          <a:solidFill>
                            <a:srgbClr val="061D29"/>
                          </a:solidFill>
                          <a:latin typeface="Ubuntu Light"/>
                        </a:endParaRPr>
                      </a:p>
                    </p:txBody>
                  </p:sp>
                </p:grpSp>
              </p:grpSp>
            </p:grpSp>
          </p:grpSp>
          <p:sp>
            <p:nvSpPr>
              <p:cNvPr id="125" name="Rectangle 124">
                <a:extLst>
                  <a:ext uri="{FF2B5EF4-FFF2-40B4-BE49-F238E27FC236}">
                    <a16:creationId xmlns:a16="http://schemas.microsoft.com/office/drawing/2014/main" id="{F0723E4D-9629-6E28-4360-493E82D7BE60}"/>
                  </a:ext>
                </a:extLst>
              </p:cNvPr>
              <p:cNvSpPr/>
              <p:nvPr/>
            </p:nvSpPr>
            <p:spPr>
              <a:xfrm>
                <a:off x="211503" y="2386772"/>
                <a:ext cx="2248995" cy="2505305"/>
              </a:xfrm>
              <a:prstGeom prst="rect">
                <a:avLst/>
              </a:prstGeom>
              <a:noFill/>
              <a:ln w="9525">
                <a:solidFill>
                  <a:schemeClr val="tx1">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140" name="Group 139">
              <a:extLst>
                <a:ext uri="{FF2B5EF4-FFF2-40B4-BE49-F238E27FC236}">
                  <a16:creationId xmlns:a16="http://schemas.microsoft.com/office/drawing/2014/main" id="{6EA0C976-CF03-ADB6-7230-C07C2DE04FDC}"/>
                </a:ext>
              </a:extLst>
            </p:cNvPr>
            <p:cNvGrpSpPr/>
            <p:nvPr/>
          </p:nvGrpSpPr>
          <p:grpSpPr>
            <a:xfrm>
              <a:off x="2507321" y="2462167"/>
              <a:ext cx="2202298" cy="2500790"/>
              <a:chOff x="2646259" y="2391286"/>
              <a:chExt cx="2202298" cy="2500790"/>
            </a:xfrm>
          </p:grpSpPr>
          <p:sp>
            <p:nvSpPr>
              <p:cNvPr id="95" name="TextBox 94">
                <a:extLst>
                  <a:ext uri="{FF2B5EF4-FFF2-40B4-BE49-F238E27FC236}">
                    <a16:creationId xmlns:a16="http://schemas.microsoft.com/office/drawing/2014/main" id="{31362ADD-D31A-4D60-8181-9B763DDFDE12}"/>
                  </a:ext>
                </a:extLst>
              </p:cNvPr>
              <p:cNvSpPr txBox="1"/>
              <p:nvPr/>
            </p:nvSpPr>
            <p:spPr>
              <a:xfrm>
                <a:off x="2812966" y="2409402"/>
                <a:ext cx="1896996" cy="215444"/>
              </a:xfrm>
              <a:prstGeom prst="rect">
                <a:avLst/>
              </a:prstGeom>
              <a:noFill/>
            </p:spPr>
            <p:txBody>
              <a:bodyPr wrap="square" rtlCol="0">
                <a:spAutoFit/>
              </a:bodyPr>
              <a:lstStyle/>
              <a:p>
                <a:pPr algn="ctr"/>
                <a:r>
                  <a:rPr lang="en-US" sz="800" b="1">
                    <a:solidFill>
                      <a:srgbClr val="00334A"/>
                    </a:solidFill>
                    <a:latin typeface="Ubuntu" panose="020B0504030602030204" pitchFamily="34" charset="0"/>
                  </a:rPr>
                  <a:t>CAPITAL MARKETS ADVISORS</a:t>
                </a:r>
              </a:p>
            </p:txBody>
          </p:sp>
          <p:grpSp>
            <p:nvGrpSpPr>
              <p:cNvPr id="108" name="Group 107">
                <a:extLst>
                  <a:ext uri="{FF2B5EF4-FFF2-40B4-BE49-F238E27FC236}">
                    <a16:creationId xmlns:a16="http://schemas.microsoft.com/office/drawing/2014/main" id="{20B18150-532B-0B69-877C-35D34DBEC0F6}"/>
                  </a:ext>
                </a:extLst>
              </p:cNvPr>
              <p:cNvGrpSpPr/>
              <p:nvPr/>
            </p:nvGrpSpPr>
            <p:grpSpPr>
              <a:xfrm>
                <a:off x="2679559" y="3235941"/>
                <a:ext cx="1156968" cy="607268"/>
                <a:chOff x="180298" y="1499386"/>
                <a:chExt cx="1424449" cy="747660"/>
              </a:xfrm>
            </p:grpSpPr>
            <p:sp>
              <p:nvSpPr>
                <p:cNvPr id="110" name="TextBox 109">
                  <a:extLst>
                    <a:ext uri="{FF2B5EF4-FFF2-40B4-BE49-F238E27FC236}">
                      <a16:creationId xmlns:a16="http://schemas.microsoft.com/office/drawing/2014/main" id="{760BA79E-353D-80A3-BD2E-0FAFC2F7AC65}"/>
                    </a:ext>
                  </a:extLst>
                </p:cNvPr>
                <p:cNvSpPr txBox="1"/>
                <p:nvPr/>
              </p:nvSpPr>
              <p:spPr>
                <a:xfrm>
                  <a:off x="202990" y="1499386"/>
                  <a:ext cx="1401757" cy="246305"/>
                </a:xfrm>
                <a:prstGeom prst="rect">
                  <a:avLst/>
                </a:prstGeom>
                <a:noFill/>
              </p:spPr>
              <p:txBody>
                <a:bodyPr wrap="square" rtlCol="0">
                  <a:spAutoFit/>
                </a:bodyPr>
                <a:lstStyle/>
                <a:p>
                  <a:pPr algn="ctr"/>
                  <a:r>
                    <a:rPr lang="en-US" sz="700" b="1">
                      <a:solidFill>
                        <a:srgbClr val="00334A"/>
                      </a:solidFill>
                      <a:latin typeface="Ubuntu" panose="020B0504030602030204" pitchFamily="34" charset="0"/>
                    </a:rPr>
                    <a:t>ISH MCLAUGHLIN</a:t>
                  </a:r>
                </a:p>
              </p:txBody>
            </p:sp>
            <p:sp>
              <p:nvSpPr>
                <p:cNvPr id="111" name="TextBox 110">
                  <a:extLst>
                    <a:ext uri="{FF2B5EF4-FFF2-40B4-BE49-F238E27FC236}">
                      <a16:creationId xmlns:a16="http://schemas.microsoft.com/office/drawing/2014/main" id="{65350A4D-8DBC-BE3A-68F5-5678D27D40AB}"/>
                    </a:ext>
                  </a:extLst>
                </p:cNvPr>
                <p:cNvSpPr txBox="1"/>
                <p:nvPr/>
              </p:nvSpPr>
              <p:spPr>
                <a:xfrm>
                  <a:off x="180298" y="1691124"/>
                  <a:ext cx="1399261" cy="555922"/>
                </a:xfrm>
                <a:prstGeom prst="rect">
                  <a:avLst/>
                </a:prstGeom>
                <a:noFill/>
              </p:spPr>
              <p:txBody>
                <a:bodyPr wrap="square">
                  <a:spAutoFit/>
                </a:bodyPr>
                <a:lstStyle/>
                <a:p>
                  <a:pPr marR="0" lvl="0" algn="ctr" rtl="0">
                    <a:lnSpc>
                      <a:spcPct val="120000"/>
                    </a:lnSpc>
                    <a:buClr>
                      <a:srgbClr val="E5A745"/>
                    </a:buClr>
                  </a:pPr>
                  <a:r>
                    <a:rPr lang="en-US" sz="500" b="0" i="0" u="none" strike="noStrike" cap="none">
                      <a:solidFill>
                        <a:schemeClr val="tx1"/>
                      </a:solidFill>
                      <a:latin typeface="Ubuntu Light"/>
                      <a:ea typeface="+mn-ea"/>
                      <a:cs typeface="Taviraj"/>
                      <a:sym typeface="Arial"/>
                    </a:rPr>
                    <a:t>Vice Chairman, Enterprise Relationship Management at Franklin Templeton, 25+ years at Citi</a:t>
                  </a:r>
                  <a:endParaRPr lang="en-US" sz="500" b="0" i="0" u="none">
                    <a:solidFill>
                      <a:schemeClr val="tx1"/>
                    </a:solidFill>
                    <a:latin typeface="Ubuntu" panose="020B0504030602030204" pitchFamily="34" charset="0"/>
                    <a:cs typeface="Arial"/>
                  </a:endParaRPr>
                </a:p>
              </p:txBody>
            </p:sp>
          </p:grpSp>
          <p:grpSp>
            <p:nvGrpSpPr>
              <p:cNvPr id="105" name="Group 104">
                <a:extLst>
                  <a:ext uri="{FF2B5EF4-FFF2-40B4-BE49-F238E27FC236}">
                    <a16:creationId xmlns:a16="http://schemas.microsoft.com/office/drawing/2014/main" id="{EDFA53EF-F7EC-5DB0-AE14-A9C0CD9318BE}"/>
                  </a:ext>
                </a:extLst>
              </p:cNvPr>
              <p:cNvGrpSpPr/>
              <p:nvPr/>
            </p:nvGrpSpPr>
            <p:grpSpPr>
              <a:xfrm>
                <a:off x="3710021" y="3227439"/>
                <a:ext cx="1138536" cy="533295"/>
                <a:chOff x="127916" y="1490114"/>
                <a:chExt cx="1401756" cy="656586"/>
              </a:xfrm>
            </p:grpSpPr>
            <p:sp>
              <p:nvSpPr>
                <p:cNvPr id="106" name="TextBox 105">
                  <a:extLst>
                    <a:ext uri="{FF2B5EF4-FFF2-40B4-BE49-F238E27FC236}">
                      <a16:creationId xmlns:a16="http://schemas.microsoft.com/office/drawing/2014/main" id="{CC34DA83-AAA5-A735-61F7-14937EECBC8A}"/>
                    </a:ext>
                  </a:extLst>
                </p:cNvPr>
                <p:cNvSpPr txBox="1"/>
                <p:nvPr/>
              </p:nvSpPr>
              <p:spPr>
                <a:xfrm>
                  <a:off x="127916" y="1490114"/>
                  <a:ext cx="1401756" cy="246305"/>
                </a:xfrm>
                <a:prstGeom prst="rect">
                  <a:avLst/>
                </a:prstGeom>
                <a:noFill/>
              </p:spPr>
              <p:txBody>
                <a:bodyPr wrap="square" rtlCol="0">
                  <a:spAutoFit/>
                </a:bodyPr>
                <a:lstStyle/>
                <a:p>
                  <a:pPr algn="ctr"/>
                  <a:r>
                    <a:rPr lang="en-US" sz="700" b="1">
                      <a:solidFill>
                        <a:srgbClr val="00334A"/>
                      </a:solidFill>
                      <a:latin typeface="Ubuntu" panose="020B0504030602030204" pitchFamily="34" charset="0"/>
                    </a:rPr>
                    <a:t>SEAN BRADY</a:t>
                  </a:r>
                </a:p>
              </p:txBody>
            </p:sp>
            <p:sp>
              <p:nvSpPr>
                <p:cNvPr id="107" name="TextBox 106">
                  <a:extLst>
                    <a:ext uri="{FF2B5EF4-FFF2-40B4-BE49-F238E27FC236}">
                      <a16:creationId xmlns:a16="http://schemas.microsoft.com/office/drawing/2014/main" id="{C14EE64F-314F-B13D-5226-B509DC327034}"/>
                    </a:ext>
                  </a:extLst>
                </p:cNvPr>
                <p:cNvSpPr txBox="1"/>
                <p:nvPr/>
              </p:nvSpPr>
              <p:spPr>
                <a:xfrm>
                  <a:off x="241192" y="1704456"/>
                  <a:ext cx="1192556" cy="442244"/>
                </a:xfrm>
                <a:prstGeom prst="rect">
                  <a:avLst/>
                </a:prstGeom>
                <a:noFill/>
              </p:spPr>
              <p:txBody>
                <a:bodyPr wrap="square">
                  <a:spAutoFit/>
                </a:bodyPr>
                <a:lstStyle/>
                <a:p>
                  <a:pPr marR="0" lvl="0" algn="ctr" rtl="0">
                    <a:lnSpc>
                      <a:spcPct val="120000"/>
                    </a:lnSpc>
                    <a:buClr>
                      <a:schemeClr val="accent1"/>
                    </a:buClr>
                  </a:pPr>
                  <a:r>
                    <a:rPr lang="en-US" sz="500">
                      <a:solidFill>
                        <a:schemeClr val="tx1"/>
                      </a:solidFill>
                      <a:latin typeface="Ubuntu Light"/>
                      <a:ea typeface="+mn-ea"/>
                      <a:cs typeface="Taviraj"/>
                    </a:rPr>
                    <a:t>Partner &amp; Head of Strategy, </a:t>
                  </a:r>
                  <a:r>
                    <a:rPr lang="en-US" sz="500" err="1">
                      <a:solidFill>
                        <a:schemeClr val="tx1"/>
                      </a:solidFill>
                      <a:latin typeface="Ubuntu Light"/>
                      <a:ea typeface="+mn-ea"/>
                      <a:cs typeface="Taviraj"/>
                    </a:rPr>
                    <a:t>Exos</a:t>
                  </a:r>
                  <a:r>
                    <a:rPr lang="en-US" sz="500">
                      <a:solidFill>
                        <a:schemeClr val="tx1"/>
                      </a:solidFill>
                      <a:latin typeface="Ubuntu Light"/>
                      <a:ea typeface="+mn-ea"/>
                      <a:cs typeface="Taviraj"/>
                    </a:rPr>
                    <a:t> Financial, formerly 20+ years at Credit Suisse</a:t>
                  </a:r>
                  <a:endParaRPr lang="en-US" sz="500" b="0" i="0" u="none" strike="noStrike" cap="none" baseline="0" noProof="0">
                    <a:solidFill>
                      <a:srgbClr val="061D29"/>
                    </a:solidFill>
                    <a:latin typeface="Ubuntu Light"/>
                  </a:endParaRPr>
                </a:p>
              </p:txBody>
            </p:sp>
          </p:grpSp>
          <p:grpSp>
            <p:nvGrpSpPr>
              <p:cNvPr id="101" name="Group 100">
                <a:extLst>
                  <a:ext uri="{FF2B5EF4-FFF2-40B4-BE49-F238E27FC236}">
                    <a16:creationId xmlns:a16="http://schemas.microsoft.com/office/drawing/2014/main" id="{870025C3-CDD6-F407-3480-FE1B7640BFB7}"/>
                  </a:ext>
                </a:extLst>
              </p:cNvPr>
              <p:cNvGrpSpPr/>
              <p:nvPr/>
            </p:nvGrpSpPr>
            <p:grpSpPr>
              <a:xfrm>
                <a:off x="3127415" y="4352954"/>
                <a:ext cx="1280349" cy="518892"/>
                <a:chOff x="49766" y="1402844"/>
                <a:chExt cx="1576355" cy="638855"/>
              </a:xfrm>
            </p:grpSpPr>
            <p:sp>
              <p:nvSpPr>
                <p:cNvPr id="102" name="TextBox 101">
                  <a:extLst>
                    <a:ext uri="{FF2B5EF4-FFF2-40B4-BE49-F238E27FC236}">
                      <a16:creationId xmlns:a16="http://schemas.microsoft.com/office/drawing/2014/main" id="{0178EBEA-30B5-2ADC-8272-14FF486C21BC}"/>
                    </a:ext>
                  </a:extLst>
                </p:cNvPr>
                <p:cNvSpPr txBox="1"/>
                <p:nvPr/>
              </p:nvSpPr>
              <p:spPr>
                <a:xfrm>
                  <a:off x="147079" y="1402844"/>
                  <a:ext cx="1401756" cy="246306"/>
                </a:xfrm>
                <a:prstGeom prst="rect">
                  <a:avLst/>
                </a:prstGeom>
                <a:noFill/>
              </p:spPr>
              <p:txBody>
                <a:bodyPr wrap="square" rtlCol="0">
                  <a:spAutoFit/>
                </a:bodyPr>
                <a:lstStyle/>
                <a:p>
                  <a:pPr algn="ctr"/>
                  <a:r>
                    <a:rPr lang="en-US" sz="700" b="1">
                      <a:solidFill>
                        <a:srgbClr val="00334A"/>
                      </a:solidFill>
                      <a:latin typeface="Ubuntu" panose="020B0504030602030204" pitchFamily="34" charset="0"/>
                    </a:rPr>
                    <a:t>EMMANUEL AIDOO</a:t>
                  </a:r>
                </a:p>
              </p:txBody>
            </p:sp>
            <p:sp>
              <p:nvSpPr>
                <p:cNvPr id="103" name="TextBox 102">
                  <a:extLst>
                    <a:ext uri="{FF2B5EF4-FFF2-40B4-BE49-F238E27FC236}">
                      <a16:creationId xmlns:a16="http://schemas.microsoft.com/office/drawing/2014/main" id="{16C66EE2-438A-C7C2-4241-937A52E56657}"/>
                    </a:ext>
                  </a:extLst>
                </p:cNvPr>
                <p:cNvSpPr txBox="1"/>
                <p:nvPr/>
              </p:nvSpPr>
              <p:spPr>
                <a:xfrm>
                  <a:off x="49766" y="1599454"/>
                  <a:ext cx="1576355" cy="442245"/>
                </a:xfrm>
                <a:prstGeom prst="rect">
                  <a:avLst/>
                </a:prstGeom>
                <a:noFill/>
              </p:spPr>
              <p:txBody>
                <a:bodyPr wrap="square">
                  <a:spAutoFit/>
                </a:bodyPr>
                <a:lstStyle/>
                <a:p>
                  <a:pPr marR="0" lvl="0" algn="ctr" rtl="0">
                    <a:lnSpc>
                      <a:spcPct val="120000"/>
                    </a:lnSpc>
                    <a:buClr>
                      <a:schemeClr val="accent1"/>
                    </a:buClr>
                  </a:pPr>
                  <a:r>
                    <a:rPr lang="en-US" sz="500">
                      <a:solidFill>
                        <a:schemeClr val="tx1"/>
                      </a:solidFill>
                      <a:latin typeface="Ubuntu Light"/>
                      <a:ea typeface="+mn-ea"/>
                      <a:cs typeface="Taviraj"/>
                    </a:rPr>
                    <a:t>Former Head of Digital Assets Markets at Credit Suisse, ED in Digital Assets and Blockchain Infra at PWP</a:t>
                  </a:r>
                  <a:endParaRPr lang="en-US" sz="500" b="0" i="0" u="none" strike="noStrike" cap="none" baseline="0" noProof="0">
                    <a:solidFill>
                      <a:srgbClr val="061D29"/>
                    </a:solidFill>
                    <a:latin typeface="Ubuntu Light"/>
                  </a:endParaRPr>
                </a:p>
              </p:txBody>
            </p:sp>
          </p:grpSp>
          <p:pic>
            <p:nvPicPr>
              <p:cNvPr id="112" name="Picture 2">
                <a:extLst>
                  <a:ext uri="{FF2B5EF4-FFF2-40B4-BE49-F238E27FC236}">
                    <a16:creationId xmlns:a16="http://schemas.microsoft.com/office/drawing/2014/main" id="{F6B7A3AF-D78F-A72B-547E-F164DF4E688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63" r="5263"/>
              <a:stretch/>
            </p:blipFill>
            <p:spPr bwMode="auto">
              <a:xfrm>
                <a:off x="3986184" y="2616750"/>
                <a:ext cx="610410" cy="610410"/>
              </a:xfrm>
              <a:prstGeom prst="ellipse">
                <a:avLst/>
              </a:prstGeom>
              <a:noFill/>
              <a:extLst>
                <a:ext uri="{909E8E84-426E-40DD-AFC4-6F175D3DCCD1}">
                  <a14:hiddenFill xmlns:a14="http://schemas.microsoft.com/office/drawing/2010/main">
                    <a:solidFill>
                      <a:srgbClr val="FFFFFF"/>
                    </a:solidFill>
                  </a14:hiddenFill>
                </a:ext>
              </a:extLst>
            </p:spPr>
          </p:pic>
          <p:pic>
            <p:nvPicPr>
              <p:cNvPr id="113" name="Picture 2" descr="Profile photo of Ish McLaughlin">
                <a:extLst>
                  <a:ext uri="{FF2B5EF4-FFF2-40B4-BE49-F238E27FC236}">
                    <a16:creationId xmlns:a16="http://schemas.microsoft.com/office/drawing/2014/main" id="{EB67431F-02A4-4C2A-721D-FED72830A125}"/>
                  </a:ext>
                </a:extLst>
              </p:cNvPr>
              <p:cNvPicPr>
                <a:picLocks noChangeAspect="1" noChangeArrowheads="1"/>
              </p:cNvPicPr>
              <p:nvPr/>
            </p:nvPicPr>
            <p:blipFill>
              <a:blip r:embed="rId9" cstate="print">
                <a:grayscl/>
                <a:extLst>
                  <a:ext uri="{28A0092B-C50C-407E-A947-70E740481C1C}">
                    <a14:useLocalDpi xmlns:a14="http://schemas.microsoft.com/office/drawing/2010/main" val="0"/>
                  </a:ext>
                </a:extLst>
              </a:blip>
              <a:srcRect/>
              <a:stretch>
                <a:fillRect/>
              </a:stretch>
            </p:blipFill>
            <p:spPr bwMode="auto">
              <a:xfrm rot="330165">
                <a:off x="2953078" y="2647561"/>
                <a:ext cx="593271" cy="593271"/>
              </a:xfrm>
              <a:prstGeom prst="ellipse">
                <a:avLst/>
              </a:prstGeom>
              <a:noFill/>
              <a:extLst>
                <a:ext uri="{909E8E84-426E-40DD-AFC4-6F175D3DCCD1}">
                  <a14:hiddenFill xmlns:a14="http://schemas.microsoft.com/office/drawing/2010/main">
                    <a:solidFill>
                      <a:srgbClr val="FFFFFF"/>
                    </a:solidFill>
                  </a14:hiddenFill>
                </a:ext>
              </a:extLst>
            </p:spPr>
          </p:pic>
          <p:pic>
            <p:nvPicPr>
              <p:cNvPr id="114" name="Picture 113" descr="A person in a suit and tie&#10;&#10;Description automatically generated">
                <a:extLst>
                  <a:ext uri="{FF2B5EF4-FFF2-40B4-BE49-F238E27FC236}">
                    <a16:creationId xmlns:a16="http://schemas.microsoft.com/office/drawing/2014/main" id="{120D1FB7-DE79-D650-1271-4AC9A8865747}"/>
                  </a:ext>
                </a:extLst>
              </p:cNvPr>
              <p:cNvPicPr>
                <a:picLocks noChangeAspect="1"/>
              </p:cNvPicPr>
              <p:nvPr/>
            </p:nvPicPr>
            <p:blipFill>
              <a:blip r:embed="rId10"/>
              <a:stretch>
                <a:fillRect/>
              </a:stretch>
            </p:blipFill>
            <p:spPr>
              <a:xfrm>
                <a:off x="3462384" y="3733800"/>
                <a:ext cx="610410" cy="610410"/>
              </a:xfrm>
              <a:prstGeom prst="ellipse">
                <a:avLst/>
              </a:prstGeom>
              <a:ln w="63500" cap="rnd">
                <a:noFill/>
              </a:ln>
              <a:effectLst/>
            </p:spPr>
          </p:pic>
          <p:sp>
            <p:nvSpPr>
              <p:cNvPr id="126" name="Rectangle 125">
                <a:extLst>
                  <a:ext uri="{FF2B5EF4-FFF2-40B4-BE49-F238E27FC236}">
                    <a16:creationId xmlns:a16="http://schemas.microsoft.com/office/drawing/2014/main" id="{E8F8C37C-15F3-213E-3012-0176C165A71D}"/>
                  </a:ext>
                </a:extLst>
              </p:cNvPr>
              <p:cNvSpPr/>
              <p:nvPr/>
            </p:nvSpPr>
            <p:spPr>
              <a:xfrm>
                <a:off x="2646259" y="2391286"/>
                <a:ext cx="2142591" cy="2500790"/>
              </a:xfrm>
              <a:prstGeom prst="rect">
                <a:avLst/>
              </a:prstGeom>
              <a:noFill/>
              <a:ln w="9525">
                <a:solidFill>
                  <a:srgbClr val="00334A"/>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328B9E7B-ED7B-E6EB-C1F6-839F255F7ECD}"/>
                </a:ext>
              </a:extLst>
            </p:cNvPr>
            <p:cNvGrpSpPr/>
            <p:nvPr/>
          </p:nvGrpSpPr>
          <p:grpSpPr>
            <a:xfrm>
              <a:off x="4644985" y="2457960"/>
              <a:ext cx="2167824" cy="2505305"/>
              <a:chOff x="4884081" y="2393976"/>
              <a:chExt cx="2167824" cy="2505305"/>
            </a:xfrm>
          </p:grpSpPr>
          <p:pic>
            <p:nvPicPr>
              <p:cNvPr id="156" name="Picture 155" descr="A close-up of a person&#10;&#10;Description automatically generated">
                <a:extLst>
                  <a:ext uri="{FF2B5EF4-FFF2-40B4-BE49-F238E27FC236}">
                    <a16:creationId xmlns:a16="http://schemas.microsoft.com/office/drawing/2014/main" id="{B78CB7DF-5D8F-4122-EFEC-692588141380}"/>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Effect>
                          <a14:saturation sat="0"/>
                        </a14:imgEffect>
                      </a14:imgLayer>
                    </a14:imgProps>
                  </a:ext>
                </a:extLst>
              </a:blip>
              <a:stretch>
                <a:fillRect/>
              </a:stretch>
            </p:blipFill>
            <p:spPr>
              <a:xfrm>
                <a:off x="5187017" y="2644801"/>
                <a:ext cx="569078" cy="607676"/>
              </a:xfrm>
              <a:prstGeom prst="ellipse">
                <a:avLst/>
              </a:prstGeom>
              <a:ln w="63500" cap="rnd">
                <a:noFill/>
              </a:ln>
              <a:effectLst/>
            </p:spPr>
          </p:pic>
          <p:grpSp>
            <p:nvGrpSpPr>
              <p:cNvPr id="141" name="Group 140">
                <a:extLst>
                  <a:ext uri="{FF2B5EF4-FFF2-40B4-BE49-F238E27FC236}">
                    <a16:creationId xmlns:a16="http://schemas.microsoft.com/office/drawing/2014/main" id="{012569CD-DAB7-3650-4444-24FC67B35E49}"/>
                  </a:ext>
                </a:extLst>
              </p:cNvPr>
              <p:cNvGrpSpPr/>
              <p:nvPr/>
            </p:nvGrpSpPr>
            <p:grpSpPr>
              <a:xfrm>
                <a:off x="4884081" y="2393976"/>
                <a:ext cx="2167824" cy="2505305"/>
                <a:chOff x="2536452" y="2401255"/>
                <a:chExt cx="2167824" cy="2505305"/>
              </a:xfrm>
            </p:grpSpPr>
            <p:sp>
              <p:nvSpPr>
                <p:cNvPr id="142" name="TextBox 141">
                  <a:extLst>
                    <a:ext uri="{FF2B5EF4-FFF2-40B4-BE49-F238E27FC236}">
                      <a16:creationId xmlns:a16="http://schemas.microsoft.com/office/drawing/2014/main" id="{5891BE6C-3EFC-CE82-8499-26A3183E1900}"/>
                    </a:ext>
                  </a:extLst>
                </p:cNvPr>
                <p:cNvSpPr txBox="1"/>
                <p:nvPr/>
              </p:nvSpPr>
              <p:spPr>
                <a:xfrm>
                  <a:off x="2659082" y="2419214"/>
                  <a:ext cx="1896996" cy="215444"/>
                </a:xfrm>
                <a:prstGeom prst="rect">
                  <a:avLst/>
                </a:prstGeom>
                <a:noFill/>
              </p:spPr>
              <p:txBody>
                <a:bodyPr wrap="square" rtlCol="0">
                  <a:spAutoFit/>
                </a:bodyPr>
                <a:lstStyle/>
                <a:p>
                  <a:pPr algn="ctr"/>
                  <a:r>
                    <a:rPr lang="en-US" sz="800" b="1">
                      <a:solidFill>
                        <a:schemeClr val="accent5">
                          <a:lumMod val="75000"/>
                        </a:schemeClr>
                      </a:solidFill>
                      <a:latin typeface="Ubuntu" panose="020B0504030602030204" pitchFamily="34" charset="0"/>
                    </a:rPr>
                    <a:t>SOCIAL IMPACT ADVISORS</a:t>
                  </a:r>
                </a:p>
              </p:txBody>
            </p:sp>
            <p:grpSp>
              <p:nvGrpSpPr>
                <p:cNvPr id="143" name="Group 142">
                  <a:extLst>
                    <a:ext uri="{FF2B5EF4-FFF2-40B4-BE49-F238E27FC236}">
                      <a16:creationId xmlns:a16="http://schemas.microsoft.com/office/drawing/2014/main" id="{A2AFD9ED-3B16-D0C3-266D-280A1A09D591}"/>
                    </a:ext>
                  </a:extLst>
                </p:cNvPr>
                <p:cNvGrpSpPr/>
                <p:nvPr/>
              </p:nvGrpSpPr>
              <p:grpSpPr>
                <a:xfrm>
                  <a:off x="2536452" y="3253722"/>
                  <a:ext cx="1210753" cy="326663"/>
                  <a:chOff x="4106" y="1521284"/>
                  <a:chExt cx="1490667" cy="402184"/>
                </a:xfrm>
              </p:grpSpPr>
              <p:sp>
                <p:nvSpPr>
                  <p:cNvPr id="154" name="TextBox 153">
                    <a:extLst>
                      <a:ext uri="{FF2B5EF4-FFF2-40B4-BE49-F238E27FC236}">
                        <a16:creationId xmlns:a16="http://schemas.microsoft.com/office/drawing/2014/main" id="{988CF214-EB64-DAB4-54A8-78CCA7A30CCF}"/>
                      </a:ext>
                    </a:extLst>
                  </p:cNvPr>
                  <p:cNvSpPr txBox="1"/>
                  <p:nvPr/>
                </p:nvSpPr>
                <p:spPr>
                  <a:xfrm>
                    <a:off x="48564" y="1521284"/>
                    <a:ext cx="1401755" cy="246304"/>
                  </a:xfrm>
                  <a:prstGeom prst="rect">
                    <a:avLst/>
                  </a:prstGeom>
                  <a:noFill/>
                </p:spPr>
                <p:txBody>
                  <a:bodyPr wrap="square" rtlCol="0">
                    <a:spAutoFit/>
                  </a:bodyPr>
                  <a:lstStyle/>
                  <a:p>
                    <a:pPr algn="ctr"/>
                    <a:r>
                      <a:rPr lang="en-US" sz="700" b="1">
                        <a:solidFill>
                          <a:schemeClr val="accent5">
                            <a:lumMod val="75000"/>
                          </a:schemeClr>
                        </a:solidFill>
                        <a:latin typeface="Ubuntu" panose="020B0504030602030204" pitchFamily="34" charset="0"/>
                      </a:rPr>
                      <a:t>MARTIN WHITTAKER</a:t>
                    </a:r>
                  </a:p>
                </p:txBody>
              </p:sp>
              <p:sp>
                <p:nvSpPr>
                  <p:cNvPr id="155" name="TextBox 154">
                    <a:extLst>
                      <a:ext uri="{FF2B5EF4-FFF2-40B4-BE49-F238E27FC236}">
                        <a16:creationId xmlns:a16="http://schemas.microsoft.com/office/drawing/2014/main" id="{0FE429A1-BC03-EBCF-93BB-77EA2F680E91}"/>
                      </a:ext>
                    </a:extLst>
                  </p:cNvPr>
                  <p:cNvSpPr txBox="1"/>
                  <p:nvPr/>
                </p:nvSpPr>
                <p:spPr>
                  <a:xfrm>
                    <a:off x="4106" y="1708584"/>
                    <a:ext cx="1490667" cy="214884"/>
                  </a:xfrm>
                  <a:prstGeom prst="rect">
                    <a:avLst/>
                  </a:prstGeom>
                  <a:noFill/>
                </p:spPr>
                <p:txBody>
                  <a:bodyPr wrap="square">
                    <a:spAutoFit/>
                  </a:bodyPr>
                  <a:lstStyle/>
                  <a:p>
                    <a:pPr marR="0" lvl="0" algn="ctr" rtl="0">
                      <a:lnSpc>
                        <a:spcPct val="120000"/>
                      </a:lnSpc>
                      <a:buClr>
                        <a:srgbClr val="E5A745"/>
                      </a:buClr>
                    </a:pPr>
                    <a:r>
                      <a:rPr lang="en-US" sz="500" b="0" i="0" u="none" strike="noStrike" cap="none">
                        <a:solidFill>
                          <a:schemeClr val="tx1"/>
                        </a:solidFill>
                        <a:latin typeface="Ubuntu Light"/>
                        <a:ea typeface="+mn-ea"/>
                        <a:cs typeface="Taviraj"/>
                        <a:sym typeface="Arial"/>
                      </a:rPr>
                      <a:t>CEO, Just Capital</a:t>
                    </a:r>
                    <a:endParaRPr lang="en-US" sz="500" b="0" i="0" u="none">
                      <a:solidFill>
                        <a:schemeClr val="tx1"/>
                      </a:solidFill>
                      <a:latin typeface="Ubuntu" panose="020B0504030602030204" pitchFamily="34" charset="0"/>
                      <a:cs typeface="Arial"/>
                    </a:endParaRPr>
                  </a:p>
                </p:txBody>
              </p:sp>
            </p:grpSp>
            <p:grpSp>
              <p:nvGrpSpPr>
                <p:cNvPr id="144" name="Group 143">
                  <a:extLst>
                    <a:ext uri="{FF2B5EF4-FFF2-40B4-BE49-F238E27FC236}">
                      <a16:creationId xmlns:a16="http://schemas.microsoft.com/office/drawing/2014/main" id="{6357827B-FA26-CADD-F8AE-925D6DE51367}"/>
                    </a:ext>
                  </a:extLst>
                </p:cNvPr>
                <p:cNvGrpSpPr/>
                <p:nvPr/>
              </p:nvGrpSpPr>
              <p:grpSpPr>
                <a:xfrm>
                  <a:off x="3565739" y="3235002"/>
                  <a:ext cx="1138537" cy="524239"/>
                  <a:chOff x="-49727" y="1499423"/>
                  <a:chExt cx="1401756" cy="645435"/>
                </a:xfrm>
              </p:grpSpPr>
              <p:sp>
                <p:nvSpPr>
                  <p:cNvPr id="152" name="TextBox 151">
                    <a:extLst>
                      <a:ext uri="{FF2B5EF4-FFF2-40B4-BE49-F238E27FC236}">
                        <a16:creationId xmlns:a16="http://schemas.microsoft.com/office/drawing/2014/main" id="{3D108ABB-CC69-5877-11DF-782817D774B3}"/>
                      </a:ext>
                    </a:extLst>
                  </p:cNvPr>
                  <p:cNvSpPr txBox="1"/>
                  <p:nvPr/>
                </p:nvSpPr>
                <p:spPr>
                  <a:xfrm>
                    <a:off x="-49727" y="1499423"/>
                    <a:ext cx="1401756" cy="246305"/>
                  </a:xfrm>
                  <a:prstGeom prst="rect">
                    <a:avLst/>
                  </a:prstGeom>
                  <a:noFill/>
                </p:spPr>
                <p:txBody>
                  <a:bodyPr wrap="square" rtlCol="0">
                    <a:spAutoFit/>
                  </a:bodyPr>
                  <a:lstStyle/>
                  <a:p>
                    <a:pPr algn="ctr"/>
                    <a:r>
                      <a:rPr lang="en-US" sz="700" b="1">
                        <a:solidFill>
                          <a:schemeClr val="accent5">
                            <a:lumMod val="75000"/>
                          </a:schemeClr>
                        </a:solidFill>
                        <a:latin typeface="Ubuntu" panose="020B0504030602030204" pitchFamily="34" charset="0"/>
                      </a:rPr>
                      <a:t>PAUL TREDIGIO</a:t>
                    </a:r>
                  </a:p>
                </p:txBody>
              </p:sp>
              <p:sp>
                <p:nvSpPr>
                  <p:cNvPr id="153" name="TextBox 152">
                    <a:extLst>
                      <a:ext uri="{FF2B5EF4-FFF2-40B4-BE49-F238E27FC236}">
                        <a16:creationId xmlns:a16="http://schemas.microsoft.com/office/drawing/2014/main" id="{31B917E3-EAAB-F478-EE29-3BFB89D53DA5}"/>
                      </a:ext>
                    </a:extLst>
                  </p:cNvPr>
                  <p:cNvSpPr txBox="1"/>
                  <p:nvPr/>
                </p:nvSpPr>
                <p:spPr>
                  <a:xfrm>
                    <a:off x="85027" y="1702614"/>
                    <a:ext cx="1144531" cy="442244"/>
                  </a:xfrm>
                  <a:prstGeom prst="rect">
                    <a:avLst/>
                  </a:prstGeom>
                  <a:noFill/>
                </p:spPr>
                <p:txBody>
                  <a:bodyPr wrap="square">
                    <a:spAutoFit/>
                  </a:bodyPr>
                  <a:lstStyle/>
                  <a:p>
                    <a:pPr marR="0" lvl="0" algn="ctr" rtl="0">
                      <a:lnSpc>
                        <a:spcPct val="120000"/>
                      </a:lnSpc>
                      <a:buClr>
                        <a:schemeClr val="accent1"/>
                      </a:buClr>
                    </a:pPr>
                    <a:r>
                      <a:rPr lang="en-US" sz="500" b="0" i="0" u="none" strike="noStrike" cap="none" baseline="0" noProof="0">
                        <a:solidFill>
                          <a:schemeClr val="tx1"/>
                        </a:solidFill>
                        <a:latin typeface="Ubuntu Light"/>
                        <a:ea typeface="+mn-ea"/>
                        <a:cs typeface="Taviraj"/>
                      </a:rPr>
                      <a:t>Former Vice Chairman DCM at Credit Suisse, CFI Advisory Council Chair</a:t>
                    </a:r>
                    <a:endParaRPr lang="en-US" sz="500" b="0" i="0" u="none" strike="noStrike" cap="none" baseline="0" noProof="0">
                      <a:solidFill>
                        <a:srgbClr val="061D29"/>
                      </a:solidFill>
                      <a:latin typeface="Ubuntu Light"/>
                    </a:endParaRPr>
                  </a:p>
                </p:txBody>
              </p:sp>
            </p:grpSp>
            <p:grpSp>
              <p:nvGrpSpPr>
                <p:cNvPr id="145" name="Group 144">
                  <a:extLst>
                    <a:ext uri="{FF2B5EF4-FFF2-40B4-BE49-F238E27FC236}">
                      <a16:creationId xmlns:a16="http://schemas.microsoft.com/office/drawing/2014/main" id="{E951F722-3EF5-8FEA-0DDC-A5277874169F}"/>
                    </a:ext>
                  </a:extLst>
                </p:cNvPr>
                <p:cNvGrpSpPr/>
                <p:nvPr/>
              </p:nvGrpSpPr>
              <p:grpSpPr>
                <a:xfrm>
                  <a:off x="3040192" y="4385548"/>
                  <a:ext cx="1287522" cy="511617"/>
                  <a:chOff x="-57626" y="1442975"/>
                  <a:chExt cx="1585192" cy="629898"/>
                </a:xfrm>
              </p:grpSpPr>
              <p:sp>
                <p:nvSpPr>
                  <p:cNvPr id="150" name="TextBox 149">
                    <a:extLst>
                      <a:ext uri="{FF2B5EF4-FFF2-40B4-BE49-F238E27FC236}">
                        <a16:creationId xmlns:a16="http://schemas.microsoft.com/office/drawing/2014/main" id="{45C63F55-90A8-5F81-FB42-FE28FCD76D2A}"/>
                      </a:ext>
                    </a:extLst>
                  </p:cNvPr>
                  <p:cNvSpPr txBox="1"/>
                  <p:nvPr/>
                </p:nvSpPr>
                <p:spPr>
                  <a:xfrm>
                    <a:off x="-57626" y="1442975"/>
                    <a:ext cx="1490649" cy="246306"/>
                  </a:xfrm>
                  <a:prstGeom prst="rect">
                    <a:avLst/>
                  </a:prstGeom>
                  <a:noFill/>
                </p:spPr>
                <p:txBody>
                  <a:bodyPr wrap="square" rtlCol="0">
                    <a:spAutoFit/>
                  </a:bodyPr>
                  <a:lstStyle/>
                  <a:p>
                    <a:pPr algn="ctr"/>
                    <a:r>
                      <a:rPr lang="en-US" sz="700" b="1">
                        <a:solidFill>
                          <a:schemeClr val="accent5">
                            <a:lumMod val="75000"/>
                          </a:schemeClr>
                        </a:solidFill>
                        <a:latin typeface="Ubuntu" panose="020B0504030602030204" pitchFamily="34" charset="0"/>
                      </a:rPr>
                      <a:t>ANTONY BUGG-LEVINE</a:t>
                    </a:r>
                  </a:p>
                </p:txBody>
              </p:sp>
              <p:sp>
                <p:nvSpPr>
                  <p:cNvPr id="151" name="TextBox 150">
                    <a:extLst>
                      <a:ext uri="{FF2B5EF4-FFF2-40B4-BE49-F238E27FC236}">
                        <a16:creationId xmlns:a16="http://schemas.microsoft.com/office/drawing/2014/main" id="{F50A7601-5EE4-156D-E3D1-9B39F12AB8AF}"/>
                      </a:ext>
                    </a:extLst>
                  </p:cNvPr>
                  <p:cNvSpPr txBox="1"/>
                  <p:nvPr/>
                </p:nvSpPr>
                <p:spPr>
                  <a:xfrm>
                    <a:off x="-48752" y="1630627"/>
                    <a:ext cx="1576318" cy="442246"/>
                  </a:xfrm>
                  <a:prstGeom prst="rect">
                    <a:avLst/>
                  </a:prstGeom>
                  <a:noFill/>
                </p:spPr>
                <p:txBody>
                  <a:bodyPr wrap="square">
                    <a:spAutoFit/>
                  </a:bodyPr>
                  <a:lstStyle/>
                  <a:p>
                    <a:pPr marR="0" lvl="0" algn="ctr" rtl="0">
                      <a:lnSpc>
                        <a:spcPct val="120000"/>
                      </a:lnSpc>
                      <a:buClr>
                        <a:schemeClr val="accent1"/>
                      </a:buClr>
                    </a:pPr>
                    <a:r>
                      <a:rPr lang="en-US" sz="500">
                        <a:solidFill>
                          <a:schemeClr val="tx1"/>
                        </a:solidFill>
                        <a:latin typeface="Ubuntu Light"/>
                        <a:ea typeface="+mn-ea"/>
                        <a:cs typeface="Taviraj"/>
                      </a:rPr>
                      <a:t>MD at Bugg-Levine, Inc, formerly CEO at Nonprofit Finance Fund &amp; President of Lafayette Square Institute </a:t>
                    </a:r>
                    <a:endParaRPr lang="en-US" sz="500" b="0" i="0" u="none" strike="noStrike" cap="none" baseline="0" noProof="0">
                      <a:solidFill>
                        <a:srgbClr val="061D29"/>
                      </a:solidFill>
                      <a:latin typeface="Ubuntu Light"/>
                    </a:endParaRPr>
                  </a:p>
                </p:txBody>
              </p:sp>
            </p:grpSp>
            <p:sp>
              <p:nvSpPr>
                <p:cNvPr id="149" name="Rectangle 148">
                  <a:extLst>
                    <a:ext uri="{FF2B5EF4-FFF2-40B4-BE49-F238E27FC236}">
                      <a16:creationId xmlns:a16="http://schemas.microsoft.com/office/drawing/2014/main" id="{479BF93B-05C4-40DC-780F-8275C8348DD1}"/>
                    </a:ext>
                  </a:extLst>
                </p:cNvPr>
                <p:cNvSpPr/>
                <p:nvPr/>
              </p:nvSpPr>
              <p:spPr>
                <a:xfrm>
                  <a:off x="2579996" y="2401255"/>
                  <a:ext cx="2055169" cy="2505305"/>
                </a:xfrm>
                <a:prstGeom prst="rect">
                  <a:avLst/>
                </a:prstGeom>
                <a:noFill/>
                <a:ln w="952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7" name="Picture 156" descr="A person smiling at the camera&#10;&#10;Description automatically generated">
                <a:extLst>
                  <a:ext uri="{FF2B5EF4-FFF2-40B4-BE49-F238E27FC236}">
                    <a16:creationId xmlns:a16="http://schemas.microsoft.com/office/drawing/2014/main" id="{17C3216A-8B34-8940-07BE-6AFDE5BC0499}"/>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Effect>
                          <a14:saturation sat="0"/>
                        </a14:imgEffect>
                      </a14:imgLayer>
                    </a14:imgProps>
                  </a:ext>
                </a:extLst>
              </a:blip>
              <a:stretch>
                <a:fillRect/>
              </a:stretch>
            </p:blipFill>
            <p:spPr>
              <a:xfrm>
                <a:off x="6196572" y="2649563"/>
                <a:ext cx="569079" cy="581816"/>
              </a:xfrm>
              <a:prstGeom prst="ellipse">
                <a:avLst/>
              </a:prstGeom>
              <a:ln w="63500" cap="rnd">
                <a:noFill/>
              </a:ln>
              <a:effectLst/>
            </p:spPr>
          </p:pic>
          <p:pic>
            <p:nvPicPr>
              <p:cNvPr id="158" name="Picture 157" descr="A person wearing glasses and a sweater&#10;&#10;Description automatically generated">
                <a:extLst>
                  <a:ext uri="{FF2B5EF4-FFF2-40B4-BE49-F238E27FC236}">
                    <a16:creationId xmlns:a16="http://schemas.microsoft.com/office/drawing/2014/main" id="{7F51CADE-47DD-4AA1-1021-C0F21E26E1C0}"/>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5689835" y="3763519"/>
                <a:ext cx="606726" cy="606438"/>
              </a:xfrm>
              <a:prstGeom prst="ellipse">
                <a:avLst/>
              </a:prstGeom>
            </p:spPr>
          </p:pic>
        </p:grpSp>
        <p:grpSp>
          <p:nvGrpSpPr>
            <p:cNvPr id="173" name="Group 172">
              <a:extLst>
                <a:ext uri="{FF2B5EF4-FFF2-40B4-BE49-F238E27FC236}">
                  <a16:creationId xmlns:a16="http://schemas.microsoft.com/office/drawing/2014/main" id="{F630DA64-5C44-A9FC-E489-2496C6555C45}"/>
                </a:ext>
              </a:extLst>
            </p:cNvPr>
            <p:cNvGrpSpPr/>
            <p:nvPr/>
          </p:nvGrpSpPr>
          <p:grpSpPr>
            <a:xfrm>
              <a:off x="6888938" y="1711729"/>
              <a:ext cx="1919211" cy="910119"/>
              <a:chOff x="6888938" y="1747169"/>
              <a:chExt cx="1919211" cy="910119"/>
            </a:xfrm>
          </p:grpSpPr>
          <p:sp>
            <p:nvSpPr>
              <p:cNvPr id="168" name="TextBox 167">
                <a:extLst>
                  <a:ext uri="{FF2B5EF4-FFF2-40B4-BE49-F238E27FC236}">
                    <a16:creationId xmlns:a16="http://schemas.microsoft.com/office/drawing/2014/main" id="{6BDCE697-955A-85D4-EAF7-628B7A9157C1}"/>
                  </a:ext>
                </a:extLst>
              </p:cNvPr>
              <p:cNvSpPr txBox="1"/>
              <p:nvPr/>
            </p:nvSpPr>
            <p:spPr>
              <a:xfrm>
                <a:off x="7457362" y="2023075"/>
                <a:ext cx="1350787" cy="634213"/>
              </a:xfrm>
              <a:prstGeom prst="rect">
                <a:avLst/>
              </a:prstGeom>
              <a:noFill/>
            </p:spPr>
            <p:txBody>
              <a:bodyPr wrap="square">
                <a:spAutoFit/>
              </a:bodyPr>
              <a:lstStyle/>
              <a:p>
                <a:pPr marR="0" lvl="0" algn="ctr" rtl="0">
                  <a:lnSpc>
                    <a:spcPct val="120000"/>
                  </a:lnSpc>
                  <a:buClr>
                    <a:schemeClr val="accent1"/>
                  </a:buClr>
                </a:pPr>
                <a:r>
                  <a:rPr lang="en-US" sz="600" b="0" i="0" u="none" strike="noStrike" cap="none" baseline="0" noProof="0">
                    <a:solidFill>
                      <a:schemeClr val="tx1"/>
                    </a:solidFill>
                    <a:latin typeface="Ubuntu Light"/>
                    <a:ea typeface="+mn-ea"/>
                    <a:cs typeface="Taviraj"/>
                  </a:rPr>
                  <a:t>Chairman, Sorenson Impact Group, renowned entrepreneur, philanthropist, business leader, </a:t>
                </a:r>
                <a:r>
                  <a:rPr lang="en-US" sz="600">
                    <a:solidFill>
                      <a:schemeClr val="tx1"/>
                    </a:solidFill>
                    <a:latin typeface="Ubuntu Light"/>
                    <a:ea typeface="+mn-ea"/>
                    <a:cs typeface="Taviraj"/>
                  </a:rPr>
                  <a:t>Impact Investor </a:t>
                </a:r>
                <a:r>
                  <a:rPr lang="en-US" sz="600" b="0" i="0" u="none" strike="noStrike" cap="none" baseline="0" noProof="0">
                    <a:solidFill>
                      <a:schemeClr val="tx1"/>
                    </a:solidFill>
                    <a:latin typeface="Ubuntu Light"/>
                    <a:ea typeface="+mn-ea"/>
                    <a:cs typeface="Taviraj"/>
                  </a:rPr>
                  <a:t>with multiple highly successful companies</a:t>
                </a:r>
                <a:endParaRPr lang="en-US" sz="600" b="0" i="0" u="none" strike="noStrike" cap="none" baseline="0" noProof="0">
                  <a:solidFill>
                    <a:srgbClr val="061D29"/>
                  </a:solidFill>
                  <a:latin typeface="Ubuntu Light"/>
                </a:endParaRPr>
              </a:p>
            </p:txBody>
          </p:sp>
          <p:pic>
            <p:nvPicPr>
              <p:cNvPr id="167" name="Picture 166" descr="A person smiling at the camera&#10;&#10;AI-generated content may be incorrect.">
                <a:extLst>
                  <a:ext uri="{FF2B5EF4-FFF2-40B4-BE49-F238E27FC236}">
                    <a16:creationId xmlns:a16="http://schemas.microsoft.com/office/drawing/2014/main" id="{B300C763-853E-69A0-F124-124F1B0FC2F0}"/>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Lst>
              </a:blip>
              <a:srcRect t="-10397" r="-7866" b="2530"/>
              <a:stretch/>
            </p:blipFill>
            <p:spPr>
              <a:xfrm>
                <a:off x="6888938" y="1884953"/>
                <a:ext cx="658590" cy="658590"/>
              </a:xfrm>
              <a:prstGeom prst="ellipse">
                <a:avLst/>
              </a:prstGeom>
            </p:spPr>
          </p:pic>
          <p:sp>
            <p:nvSpPr>
              <p:cNvPr id="169" name="TextBox 168">
                <a:extLst>
                  <a:ext uri="{FF2B5EF4-FFF2-40B4-BE49-F238E27FC236}">
                    <a16:creationId xmlns:a16="http://schemas.microsoft.com/office/drawing/2014/main" id="{0F4C92BC-C8A8-9FCA-F78B-C065C73A3612}"/>
                  </a:ext>
                </a:extLst>
              </p:cNvPr>
              <p:cNvSpPr txBox="1"/>
              <p:nvPr/>
            </p:nvSpPr>
            <p:spPr>
              <a:xfrm>
                <a:off x="7440291" y="1747169"/>
                <a:ext cx="1350791" cy="307777"/>
              </a:xfrm>
              <a:prstGeom prst="rect">
                <a:avLst/>
              </a:prstGeom>
              <a:noFill/>
            </p:spPr>
            <p:txBody>
              <a:bodyPr wrap="square" rtlCol="0">
                <a:spAutoFit/>
              </a:bodyPr>
              <a:lstStyle/>
              <a:p>
                <a:pPr algn="ctr"/>
                <a:r>
                  <a:rPr lang="en-US" sz="800" b="1">
                    <a:solidFill>
                      <a:schemeClr val="tx1"/>
                    </a:solidFill>
                    <a:latin typeface="Ubuntu" panose="020B0504030602030204" pitchFamily="34" charset="0"/>
                  </a:rPr>
                  <a:t>JIM SORENSON</a:t>
                </a:r>
              </a:p>
              <a:p>
                <a:pPr algn="ctr"/>
                <a:r>
                  <a:rPr lang="en-US" sz="600" b="1">
                    <a:solidFill>
                      <a:schemeClr val="bg2"/>
                    </a:solidFill>
                    <a:latin typeface="Ubuntu" panose="020B0504030602030204" pitchFamily="34" charset="0"/>
                  </a:rPr>
                  <a:t>Lead Investor</a:t>
                </a:r>
              </a:p>
            </p:txBody>
          </p:sp>
        </p:grpSp>
        <p:grpSp>
          <p:nvGrpSpPr>
            <p:cNvPr id="175" name="Group 174">
              <a:extLst>
                <a:ext uri="{FF2B5EF4-FFF2-40B4-BE49-F238E27FC236}">
                  <a16:creationId xmlns:a16="http://schemas.microsoft.com/office/drawing/2014/main" id="{30BAFB53-5367-0F61-AD28-D94A4C461FCA}"/>
                </a:ext>
              </a:extLst>
            </p:cNvPr>
            <p:cNvGrpSpPr/>
            <p:nvPr/>
          </p:nvGrpSpPr>
          <p:grpSpPr>
            <a:xfrm>
              <a:off x="6832745" y="3904377"/>
              <a:ext cx="1949986" cy="971740"/>
              <a:chOff x="6868185" y="3904377"/>
              <a:chExt cx="1949986" cy="971740"/>
            </a:xfrm>
          </p:grpSpPr>
          <p:pic>
            <p:nvPicPr>
              <p:cNvPr id="1026" name="Picture 2" descr="Realize Impact (h) 400 – Realize Impact">
                <a:extLst>
                  <a:ext uri="{FF2B5EF4-FFF2-40B4-BE49-F238E27FC236}">
                    <a16:creationId xmlns:a16="http://schemas.microsoft.com/office/drawing/2014/main" id="{80C4E5B1-857C-2D0D-001C-63A26A19FD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22535" y="4253983"/>
                <a:ext cx="799060" cy="37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estor Relations :: Guild Holdings Company (GHLD)">
                <a:extLst>
                  <a:ext uri="{FF2B5EF4-FFF2-40B4-BE49-F238E27FC236}">
                    <a16:creationId xmlns:a16="http://schemas.microsoft.com/office/drawing/2014/main" id="{89645872-1E36-C37B-BE2B-8C9A59C51F6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47628" y="3952354"/>
                <a:ext cx="452682" cy="2338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swap Labs Ventures | ICO Analytics">
                <a:extLst>
                  <a:ext uri="{FF2B5EF4-FFF2-40B4-BE49-F238E27FC236}">
                    <a16:creationId xmlns:a16="http://schemas.microsoft.com/office/drawing/2014/main" id="{198A898D-9DA6-5292-4218-D519850124C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75791" y="4644121"/>
                <a:ext cx="942380" cy="2319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igination | Apollo Global Management">
                <a:extLst>
                  <a:ext uri="{FF2B5EF4-FFF2-40B4-BE49-F238E27FC236}">
                    <a16:creationId xmlns:a16="http://schemas.microsoft.com/office/drawing/2014/main" id="{3DFB5292-7E96-043C-285B-6D62911C716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242" t="39930" r="9543" b="39991"/>
              <a:stretch/>
            </p:blipFill>
            <p:spPr bwMode="auto">
              <a:xfrm>
                <a:off x="6868185" y="4607879"/>
                <a:ext cx="907759" cy="2244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curitize Named to Fast Company's Annual List of the ...">
                <a:extLst>
                  <a:ext uri="{FF2B5EF4-FFF2-40B4-BE49-F238E27FC236}">
                    <a16:creationId xmlns:a16="http://schemas.microsoft.com/office/drawing/2014/main" id="{067CA369-9812-3F67-5761-892C91A4F7B3}"/>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9906" b="30618"/>
              <a:stretch/>
            </p:blipFill>
            <p:spPr bwMode="auto">
              <a:xfrm>
                <a:off x="7851559" y="4329640"/>
                <a:ext cx="907759" cy="18893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descr="A logo for a company&#10;&#10;AI-generated content may be incorrect.">
                <a:extLst>
                  <a:ext uri="{FF2B5EF4-FFF2-40B4-BE49-F238E27FC236}">
                    <a16:creationId xmlns:a16="http://schemas.microsoft.com/office/drawing/2014/main" id="{2B2328B1-3D82-939A-B92B-2485A414D3A4}"/>
                  </a:ext>
                </a:extLst>
              </p:cNvPr>
              <p:cNvPicPr>
                <a:picLocks noChangeAspect="1"/>
              </p:cNvPicPr>
              <p:nvPr/>
            </p:nvPicPr>
            <p:blipFill>
              <a:blip r:embed="rId24"/>
              <a:srcRect t="29626" b="29764"/>
              <a:stretch/>
            </p:blipFill>
            <p:spPr>
              <a:xfrm>
                <a:off x="6956021" y="3904377"/>
                <a:ext cx="680822" cy="276483"/>
              </a:xfrm>
              <a:prstGeom prst="rect">
                <a:avLst/>
              </a:prstGeom>
            </p:spPr>
          </p:pic>
        </p:grpSp>
        <p:sp>
          <p:nvSpPr>
            <p:cNvPr id="174" name="Rectangle 173">
              <a:extLst>
                <a:ext uri="{FF2B5EF4-FFF2-40B4-BE49-F238E27FC236}">
                  <a16:creationId xmlns:a16="http://schemas.microsoft.com/office/drawing/2014/main" id="{F924F1E6-8028-4883-930F-D931B315BB84}"/>
                </a:ext>
              </a:extLst>
            </p:cNvPr>
            <p:cNvSpPr/>
            <p:nvPr/>
          </p:nvSpPr>
          <p:spPr>
            <a:xfrm>
              <a:off x="6779152" y="3631323"/>
              <a:ext cx="2042621" cy="1331633"/>
            </a:xfrm>
            <a:prstGeom prst="rect">
              <a:avLst/>
            </a:prstGeom>
            <a:noFill/>
            <a:ln w="952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A person smiling for a picture&#10;&#10;Description automatically generated">
            <a:extLst>
              <a:ext uri="{FF2B5EF4-FFF2-40B4-BE49-F238E27FC236}">
                <a16:creationId xmlns:a16="http://schemas.microsoft.com/office/drawing/2014/main" id="{8F3D4332-3FF1-959D-092E-C3AD80F9E00B}"/>
              </a:ext>
            </a:extLst>
          </p:cNvPr>
          <p:cNvPicPr>
            <a:picLocks noChangeAspect="1"/>
          </p:cNvPicPr>
          <p:nvPr/>
        </p:nvPicPr>
        <p:blipFill>
          <a:blip r:embed="rId25"/>
          <a:stretch>
            <a:fillRect/>
          </a:stretch>
        </p:blipFill>
        <p:spPr>
          <a:xfrm>
            <a:off x="1895378" y="772203"/>
            <a:ext cx="803211" cy="803211"/>
          </a:xfrm>
          <a:prstGeom prst="rect">
            <a:avLst/>
          </a:prstGeom>
        </p:spPr>
      </p:pic>
      <p:sp>
        <p:nvSpPr>
          <p:cNvPr id="5" name="TextBox 4">
            <a:extLst>
              <a:ext uri="{FF2B5EF4-FFF2-40B4-BE49-F238E27FC236}">
                <a16:creationId xmlns:a16="http://schemas.microsoft.com/office/drawing/2014/main" id="{DBC270C7-73F9-3A47-5F7C-5B0C0B8547C3}"/>
              </a:ext>
            </a:extLst>
          </p:cNvPr>
          <p:cNvSpPr txBox="1"/>
          <p:nvPr/>
        </p:nvSpPr>
        <p:spPr>
          <a:xfrm>
            <a:off x="1663410" y="1836587"/>
            <a:ext cx="1332964" cy="523413"/>
          </a:xfrm>
          <a:prstGeom prst="rect">
            <a:avLst/>
          </a:prstGeom>
          <a:noFill/>
        </p:spPr>
        <p:txBody>
          <a:bodyPr wrap="square">
            <a:spAutoFit/>
          </a:bodyPr>
          <a:lstStyle/>
          <a:p>
            <a:pPr marR="0" lvl="0" algn="ctr" rtl="0">
              <a:lnSpc>
                <a:spcPct val="120000"/>
              </a:lnSpc>
              <a:buClr>
                <a:schemeClr val="accent1"/>
              </a:buClr>
            </a:pPr>
            <a:r>
              <a:rPr lang="en-US" sz="600" b="0" i="0" u="none" strike="noStrike" cap="none" baseline="0" noProof="0">
                <a:solidFill>
                  <a:schemeClr val="tx1"/>
                </a:solidFill>
                <a:latin typeface="Ubuntu Light"/>
                <a:ea typeface="+mn-ea"/>
                <a:cs typeface="Taviraj"/>
              </a:rPr>
              <a:t>Extensive startup growth experience in </a:t>
            </a:r>
            <a:r>
              <a:rPr lang="en-US" sz="600" b="0" i="0" u="none" strike="noStrike" cap="none" baseline="0" noProof="0" err="1">
                <a:solidFill>
                  <a:schemeClr val="tx1"/>
                </a:solidFill>
                <a:latin typeface="Ubuntu Light"/>
                <a:ea typeface="+mn-ea"/>
                <a:cs typeface="Taviraj"/>
              </a:rPr>
              <a:t>fintechs</a:t>
            </a:r>
            <a:r>
              <a:rPr lang="en-US" sz="600">
                <a:solidFill>
                  <a:schemeClr val="tx1"/>
                </a:solidFill>
                <a:latin typeface="Ubuntu Light"/>
                <a:ea typeface="+mn-ea"/>
                <a:cs typeface="Taviraj"/>
              </a:rPr>
              <a:t>, previously Co-Head &amp; CTO of Bloomberg Indices</a:t>
            </a:r>
            <a:r>
              <a:rPr lang="en-US" sz="600" b="0" i="0" u="none" strike="noStrike" cap="none" baseline="0" noProof="0">
                <a:solidFill>
                  <a:schemeClr val="tx1"/>
                </a:solidFill>
                <a:latin typeface="Ubuntu Light"/>
                <a:ea typeface="+mn-ea"/>
                <a:cs typeface="Taviraj"/>
              </a:rPr>
              <a:t> </a:t>
            </a:r>
            <a:endParaRPr lang="en-US" sz="600" b="0" i="0" u="none" strike="noStrike" cap="none" baseline="0" noProof="0">
              <a:solidFill>
                <a:srgbClr val="061D29"/>
              </a:solidFill>
              <a:latin typeface="Ubuntu Light"/>
            </a:endParaRPr>
          </a:p>
        </p:txBody>
      </p:sp>
      <p:sp>
        <p:nvSpPr>
          <p:cNvPr id="8" name="TextBox 7">
            <a:extLst>
              <a:ext uri="{FF2B5EF4-FFF2-40B4-BE49-F238E27FC236}">
                <a16:creationId xmlns:a16="http://schemas.microsoft.com/office/drawing/2014/main" id="{60B42068-8EDF-286D-0B3C-0AB3C8368A11}"/>
              </a:ext>
            </a:extLst>
          </p:cNvPr>
          <p:cNvSpPr txBox="1"/>
          <p:nvPr/>
        </p:nvSpPr>
        <p:spPr>
          <a:xfrm>
            <a:off x="1615277" y="1580810"/>
            <a:ext cx="1350791" cy="307777"/>
          </a:xfrm>
          <a:prstGeom prst="rect">
            <a:avLst/>
          </a:prstGeom>
          <a:noFill/>
        </p:spPr>
        <p:txBody>
          <a:bodyPr wrap="square" rtlCol="0">
            <a:spAutoFit/>
          </a:bodyPr>
          <a:lstStyle/>
          <a:p>
            <a:pPr algn="ctr"/>
            <a:r>
              <a:rPr lang="en-US" sz="800" b="1">
                <a:solidFill>
                  <a:schemeClr val="accent1"/>
                </a:solidFill>
                <a:latin typeface="Ubuntu" panose="020B0504030602030204" pitchFamily="34" charset="0"/>
              </a:rPr>
              <a:t>MIKE CHU, CFA</a:t>
            </a:r>
          </a:p>
          <a:p>
            <a:pPr algn="ctr"/>
            <a:r>
              <a:rPr lang="en-US" sz="600" b="1">
                <a:solidFill>
                  <a:schemeClr val="bg2"/>
                </a:solidFill>
                <a:latin typeface="Ubuntu" panose="020B0504030602030204" pitchFamily="34" charset="0"/>
              </a:rPr>
              <a:t>President &amp; CTO</a:t>
            </a:r>
          </a:p>
        </p:txBody>
      </p:sp>
      <p:pic>
        <p:nvPicPr>
          <p:cNvPr id="13" name="Picture 12" descr="A person in a button up shirt&#10;&#10;Description automatically generated">
            <a:extLst>
              <a:ext uri="{FF2B5EF4-FFF2-40B4-BE49-F238E27FC236}">
                <a16:creationId xmlns:a16="http://schemas.microsoft.com/office/drawing/2014/main" id="{50F012C5-CE3C-5F94-E7ED-2821347272E3}"/>
              </a:ext>
            </a:extLst>
          </p:cNvPr>
          <p:cNvPicPr>
            <a:picLocks noChangeAspect="1"/>
          </p:cNvPicPr>
          <p:nvPr/>
        </p:nvPicPr>
        <p:blipFill>
          <a:blip r:embed="rId26"/>
          <a:stretch>
            <a:fillRect/>
          </a:stretch>
        </p:blipFill>
        <p:spPr>
          <a:xfrm>
            <a:off x="4438608" y="779398"/>
            <a:ext cx="751528" cy="751528"/>
          </a:xfrm>
          <a:prstGeom prst="rect">
            <a:avLst/>
          </a:prstGeom>
        </p:spPr>
      </p:pic>
      <p:sp>
        <p:nvSpPr>
          <p:cNvPr id="14" name="TextBox 13">
            <a:extLst>
              <a:ext uri="{FF2B5EF4-FFF2-40B4-BE49-F238E27FC236}">
                <a16:creationId xmlns:a16="http://schemas.microsoft.com/office/drawing/2014/main" id="{1D8DF9F4-C3D5-61DF-75FE-B52CAC73B75F}"/>
              </a:ext>
            </a:extLst>
          </p:cNvPr>
          <p:cNvSpPr txBox="1"/>
          <p:nvPr/>
        </p:nvSpPr>
        <p:spPr>
          <a:xfrm>
            <a:off x="4179962" y="1815976"/>
            <a:ext cx="1332964" cy="523413"/>
          </a:xfrm>
          <a:prstGeom prst="rect">
            <a:avLst/>
          </a:prstGeom>
          <a:noFill/>
        </p:spPr>
        <p:txBody>
          <a:bodyPr wrap="square">
            <a:spAutoFit/>
          </a:bodyPr>
          <a:lstStyle/>
          <a:p>
            <a:pPr marR="0" lvl="0" algn="ctr" rtl="0">
              <a:lnSpc>
                <a:spcPct val="120000"/>
              </a:lnSpc>
              <a:buClr>
                <a:schemeClr val="accent1"/>
              </a:buClr>
            </a:pPr>
            <a:r>
              <a:rPr lang="en-US" sz="600">
                <a:solidFill>
                  <a:schemeClr val="tx1"/>
                </a:solidFill>
                <a:latin typeface="Ubuntu Light"/>
                <a:ea typeface="+mn-ea"/>
                <a:cs typeface="Taviraj"/>
              </a:rPr>
              <a:t>30+ years of legal experience, previously MD &amp; GC for Global Markets &amp; CCM at BNY Mellon, GC Americas at Credit Suisse</a:t>
            </a:r>
            <a:endParaRPr lang="en-US" sz="600" b="0" i="0" u="none" strike="noStrike" cap="none" baseline="0" noProof="0">
              <a:solidFill>
                <a:srgbClr val="061D29"/>
              </a:solidFill>
              <a:latin typeface="Ubuntu Light"/>
            </a:endParaRPr>
          </a:p>
        </p:txBody>
      </p:sp>
      <p:sp>
        <p:nvSpPr>
          <p:cNvPr id="15" name="TextBox 14">
            <a:extLst>
              <a:ext uri="{FF2B5EF4-FFF2-40B4-BE49-F238E27FC236}">
                <a16:creationId xmlns:a16="http://schemas.microsoft.com/office/drawing/2014/main" id="{67D436B9-9FE1-DEAF-CF49-DBB65747D794}"/>
              </a:ext>
            </a:extLst>
          </p:cNvPr>
          <p:cNvSpPr txBox="1"/>
          <p:nvPr/>
        </p:nvSpPr>
        <p:spPr>
          <a:xfrm>
            <a:off x="4166998" y="1559742"/>
            <a:ext cx="1350791" cy="307777"/>
          </a:xfrm>
          <a:prstGeom prst="rect">
            <a:avLst/>
          </a:prstGeom>
          <a:noFill/>
        </p:spPr>
        <p:txBody>
          <a:bodyPr wrap="square" rtlCol="0">
            <a:spAutoFit/>
          </a:bodyPr>
          <a:lstStyle/>
          <a:p>
            <a:pPr algn="ctr"/>
            <a:r>
              <a:rPr lang="en-US" sz="800" b="1">
                <a:solidFill>
                  <a:schemeClr val="accent1"/>
                </a:solidFill>
                <a:latin typeface="Ubuntu" panose="020B0504030602030204" pitchFamily="34" charset="0"/>
              </a:rPr>
              <a:t>LARRY YOUNG</a:t>
            </a:r>
          </a:p>
          <a:p>
            <a:pPr algn="ctr"/>
            <a:r>
              <a:rPr lang="en-US" sz="600" b="1">
                <a:solidFill>
                  <a:schemeClr val="bg2"/>
                </a:solidFill>
                <a:latin typeface="Ubuntu" panose="020B0504030602030204" pitchFamily="34" charset="0"/>
              </a:rPr>
              <a:t>General Counsel</a:t>
            </a:r>
          </a:p>
        </p:txBody>
      </p:sp>
      <p:pic>
        <p:nvPicPr>
          <p:cNvPr id="22" name="Picture 21" descr="A person wearing glasses and smiling&#10;&#10;Description automatically generated">
            <a:extLst>
              <a:ext uri="{FF2B5EF4-FFF2-40B4-BE49-F238E27FC236}">
                <a16:creationId xmlns:a16="http://schemas.microsoft.com/office/drawing/2014/main" id="{1BD9C2E2-8B70-5E4F-5AAC-4DE042955882}"/>
              </a:ext>
            </a:extLst>
          </p:cNvPr>
          <p:cNvPicPr>
            <a:picLocks noChangeAspect="1"/>
          </p:cNvPicPr>
          <p:nvPr/>
        </p:nvPicPr>
        <p:blipFill>
          <a:blip r:embed="rId27"/>
          <a:stretch>
            <a:fillRect/>
          </a:stretch>
        </p:blipFill>
        <p:spPr>
          <a:xfrm>
            <a:off x="3164588" y="814360"/>
            <a:ext cx="751528" cy="751528"/>
          </a:xfrm>
          <a:prstGeom prst="rect">
            <a:avLst/>
          </a:prstGeom>
        </p:spPr>
      </p:pic>
      <p:sp>
        <p:nvSpPr>
          <p:cNvPr id="23" name="TextBox 22">
            <a:extLst>
              <a:ext uri="{FF2B5EF4-FFF2-40B4-BE49-F238E27FC236}">
                <a16:creationId xmlns:a16="http://schemas.microsoft.com/office/drawing/2014/main" id="{39B50C39-CD8C-68DE-BD47-36848AF2D8C8}"/>
              </a:ext>
            </a:extLst>
          </p:cNvPr>
          <p:cNvSpPr txBox="1"/>
          <p:nvPr/>
        </p:nvSpPr>
        <p:spPr>
          <a:xfrm>
            <a:off x="2900609" y="1834327"/>
            <a:ext cx="1332964" cy="523413"/>
          </a:xfrm>
          <a:prstGeom prst="rect">
            <a:avLst/>
          </a:prstGeom>
          <a:noFill/>
        </p:spPr>
        <p:txBody>
          <a:bodyPr wrap="square">
            <a:spAutoFit/>
          </a:bodyPr>
          <a:lstStyle/>
          <a:p>
            <a:pPr marR="0" lvl="0" algn="ctr" rtl="0">
              <a:lnSpc>
                <a:spcPct val="120000"/>
              </a:lnSpc>
              <a:buClr>
                <a:schemeClr val="accent1"/>
              </a:buClr>
            </a:pPr>
            <a:r>
              <a:rPr lang="en-US" sz="600">
                <a:solidFill>
                  <a:schemeClr val="tx1"/>
                </a:solidFill>
                <a:latin typeface="Ubuntu Light"/>
                <a:ea typeface="+mn-ea"/>
                <a:cs typeface="Taviraj"/>
              </a:rPr>
              <a:t>30+ years in the mortgage industry, previously as Chief Credit Officer for CMG and </a:t>
            </a:r>
            <a:r>
              <a:rPr lang="en-US" sz="600" err="1">
                <a:solidFill>
                  <a:schemeClr val="tx1"/>
                </a:solidFill>
                <a:latin typeface="Ubuntu Light"/>
                <a:ea typeface="+mn-ea"/>
                <a:cs typeface="Taviraj"/>
              </a:rPr>
              <a:t>NewRez</a:t>
            </a:r>
            <a:endParaRPr lang="en-US" sz="600" b="0" i="0" u="none" strike="noStrike" cap="none" baseline="0" noProof="0">
              <a:solidFill>
                <a:srgbClr val="061D29"/>
              </a:solidFill>
              <a:latin typeface="Ubuntu Light"/>
            </a:endParaRPr>
          </a:p>
        </p:txBody>
      </p:sp>
      <p:sp>
        <p:nvSpPr>
          <p:cNvPr id="25" name="TextBox 24">
            <a:extLst>
              <a:ext uri="{FF2B5EF4-FFF2-40B4-BE49-F238E27FC236}">
                <a16:creationId xmlns:a16="http://schemas.microsoft.com/office/drawing/2014/main" id="{EF239C90-58F4-271C-B142-5BC7F4831A0A}"/>
              </a:ext>
            </a:extLst>
          </p:cNvPr>
          <p:cNvSpPr txBox="1"/>
          <p:nvPr/>
        </p:nvSpPr>
        <p:spPr>
          <a:xfrm>
            <a:off x="2891696" y="1578453"/>
            <a:ext cx="1350791" cy="307777"/>
          </a:xfrm>
          <a:prstGeom prst="rect">
            <a:avLst/>
          </a:prstGeom>
          <a:noFill/>
        </p:spPr>
        <p:txBody>
          <a:bodyPr wrap="square" rtlCol="0">
            <a:spAutoFit/>
          </a:bodyPr>
          <a:lstStyle/>
          <a:p>
            <a:pPr algn="ctr"/>
            <a:r>
              <a:rPr lang="en-US" sz="800" b="1">
                <a:solidFill>
                  <a:schemeClr val="accent1"/>
                </a:solidFill>
                <a:latin typeface="Ubuntu" panose="020B0504030602030204" pitchFamily="34" charset="0"/>
              </a:rPr>
              <a:t>PETER GILBERT</a:t>
            </a:r>
          </a:p>
          <a:p>
            <a:pPr algn="ctr"/>
            <a:r>
              <a:rPr lang="en-US" sz="600" b="1">
                <a:solidFill>
                  <a:schemeClr val="bg2"/>
                </a:solidFill>
                <a:latin typeface="Ubuntu" panose="020B0504030602030204" pitchFamily="34" charset="0"/>
              </a:rPr>
              <a:t>Chief Lending &amp; Credit Officer</a:t>
            </a:r>
          </a:p>
        </p:txBody>
      </p:sp>
      <p:pic>
        <p:nvPicPr>
          <p:cNvPr id="3" name="Picture 2" descr="A person smiling at the camera&#10;&#10;Description automatically generated">
            <a:extLst>
              <a:ext uri="{FF2B5EF4-FFF2-40B4-BE49-F238E27FC236}">
                <a16:creationId xmlns:a16="http://schemas.microsoft.com/office/drawing/2014/main" id="{10681D0A-2AD9-1A80-9DAE-7E1A140E84D3}"/>
              </a:ext>
            </a:extLst>
          </p:cNvPr>
          <p:cNvPicPr>
            <a:picLocks noChangeAspect="1"/>
          </p:cNvPicPr>
          <p:nvPr/>
        </p:nvPicPr>
        <p:blipFill>
          <a:blip r:embed="rId28"/>
          <a:stretch>
            <a:fillRect/>
          </a:stretch>
        </p:blipFill>
        <p:spPr>
          <a:xfrm>
            <a:off x="6925606" y="910330"/>
            <a:ext cx="751528" cy="751528"/>
          </a:xfrm>
          <a:prstGeom prst="rect">
            <a:avLst/>
          </a:prstGeom>
        </p:spPr>
      </p:pic>
      <p:sp>
        <p:nvSpPr>
          <p:cNvPr id="9" name="TextBox 8">
            <a:extLst>
              <a:ext uri="{FF2B5EF4-FFF2-40B4-BE49-F238E27FC236}">
                <a16:creationId xmlns:a16="http://schemas.microsoft.com/office/drawing/2014/main" id="{4019B12A-27FC-541B-B2F3-412370C30C1C}"/>
              </a:ext>
            </a:extLst>
          </p:cNvPr>
          <p:cNvSpPr txBox="1"/>
          <p:nvPr/>
        </p:nvSpPr>
        <p:spPr>
          <a:xfrm>
            <a:off x="7595385" y="847122"/>
            <a:ext cx="1350791" cy="307777"/>
          </a:xfrm>
          <a:prstGeom prst="rect">
            <a:avLst/>
          </a:prstGeom>
          <a:noFill/>
        </p:spPr>
        <p:txBody>
          <a:bodyPr wrap="square" rtlCol="0">
            <a:spAutoFit/>
          </a:bodyPr>
          <a:lstStyle/>
          <a:p>
            <a:pPr algn="ctr"/>
            <a:r>
              <a:rPr lang="en-US" sz="800" b="1">
                <a:solidFill>
                  <a:schemeClr val="tx1"/>
                </a:solidFill>
                <a:latin typeface="Ubuntu" panose="020B0504030602030204" pitchFamily="34" charset="0"/>
              </a:rPr>
              <a:t>BRETT MARKINSON</a:t>
            </a:r>
          </a:p>
          <a:p>
            <a:pPr algn="ctr"/>
            <a:r>
              <a:rPr lang="en-US" sz="600" b="1">
                <a:solidFill>
                  <a:schemeClr val="bg2"/>
                </a:solidFill>
                <a:latin typeface="Ubuntu" panose="020B0504030602030204" pitchFamily="34" charset="0"/>
              </a:rPr>
              <a:t>Founder &amp; Chair</a:t>
            </a:r>
          </a:p>
        </p:txBody>
      </p:sp>
      <p:sp>
        <p:nvSpPr>
          <p:cNvPr id="10" name="TextBox 9">
            <a:extLst>
              <a:ext uri="{FF2B5EF4-FFF2-40B4-BE49-F238E27FC236}">
                <a16:creationId xmlns:a16="http://schemas.microsoft.com/office/drawing/2014/main" id="{05AEB8EA-9B8C-D344-8A55-6ECF45CD31DA}"/>
              </a:ext>
            </a:extLst>
          </p:cNvPr>
          <p:cNvSpPr txBox="1"/>
          <p:nvPr/>
        </p:nvSpPr>
        <p:spPr>
          <a:xfrm>
            <a:off x="7682379" y="1131521"/>
            <a:ext cx="1207939" cy="523413"/>
          </a:xfrm>
          <a:prstGeom prst="rect">
            <a:avLst/>
          </a:prstGeom>
          <a:noFill/>
        </p:spPr>
        <p:txBody>
          <a:bodyPr wrap="square">
            <a:spAutoFit/>
          </a:bodyPr>
          <a:lstStyle/>
          <a:p>
            <a:pPr marR="0" lvl="0" algn="ctr" rtl="0">
              <a:lnSpc>
                <a:spcPct val="120000"/>
              </a:lnSpc>
              <a:buClr>
                <a:srgbClr val="E5A745"/>
              </a:buClr>
            </a:pPr>
            <a:r>
              <a:rPr lang="en-US" sz="600" b="0" i="0" u="none" strike="noStrike" cap="none">
                <a:solidFill>
                  <a:schemeClr val="tx1"/>
                </a:solidFill>
                <a:latin typeface="Ubuntu Light"/>
                <a:ea typeface="+mn-ea"/>
                <a:cs typeface="Taviraj"/>
                <a:sym typeface="Arial"/>
              </a:rPr>
              <a:t>Serial entrepreneur founding 40+ companies across DeFi, RE, consumer finance &amp; goods, and software</a:t>
            </a:r>
            <a:endParaRPr lang="en-US" sz="600" b="0" i="0" u="none">
              <a:solidFill>
                <a:schemeClr val="tx1"/>
              </a:solidFill>
              <a:latin typeface="Ubuntu" panose="020B0504030602030204" pitchFamily="34" charset="0"/>
              <a:cs typeface="Arial"/>
            </a:endParaRPr>
          </a:p>
        </p:txBody>
      </p:sp>
      <p:sp>
        <p:nvSpPr>
          <p:cNvPr id="11" name="Rectangle 10">
            <a:extLst>
              <a:ext uri="{FF2B5EF4-FFF2-40B4-BE49-F238E27FC236}">
                <a16:creationId xmlns:a16="http://schemas.microsoft.com/office/drawing/2014/main" id="{1785AB4A-A966-9086-9DD4-DEC7522900CC}"/>
              </a:ext>
            </a:extLst>
          </p:cNvPr>
          <p:cNvSpPr/>
          <p:nvPr/>
        </p:nvSpPr>
        <p:spPr>
          <a:xfrm>
            <a:off x="6876988" y="740244"/>
            <a:ext cx="2042621" cy="2882859"/>
          </a:xfrm>
          <a:prstGeom prst="rect">
            <a:avLst/>
          </a:prstGeom>
          <a:noFill/>
          <a:ln w="952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in a suit and tie&#10;&#10;AI-generated content may be incorrect.">
            <a:extLst>
              <a:ext uri="{FF2B5EF4-FFF2-40B4-BE49-F238E27FC236}">
                <a16:creationId xmlns:a16="http://schemas.microsoft.com/office/drawing/2014/main" id="{A2331904-366D-133D-4089-67E5A2084120}"/>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Effect>
                      <a14:brightnessContrast bright="40000"/>
                    </a14:imgEffect>
                  </a14:imgLayer>
                </a14:imgProps>
              </a:ext>
            </a:extLst>
          </a:blip>
          <a:stretch>
            <a:fillRect/>
          </a:stretch>
        </p:blipFill>
        <p:spPr>
          <a:xfrm>
            <a:off x="1108181" y="3805414"/>
            <a:ext cx="614067" cy="614067"/>
          </a:xfrm>
          <a:prstGeom prst="ellipse">
            <a:avLst/>
          </a:prstGeom>
        </p:spPr>
      </p:pic>
      <p:sp>
        <p:nvSpPr>
          <p:cNvPr id="7" name="TextBox 6">
            <a:extLst>
              <a:ext uri="{FF2B5EF4-FFF2-40B4-BE49-F238E27FC236}">
                <a16:creationId xmlns:a16="http://schemas.microsoft.com/office/drawing/2014/main" id="{BE45ACD7-229D-EA27-1C50-6781F76CAEE4}"/>
              </a:ext>
            </a:extLst>
          </p:cNvPr>
          <p:cNvSpPr txBox="1"/>
          <p:nvPr/>
        </p:nvSpPr>
        <p:spPr>
          <a:xfrm>
            <a:off x="838785" y="4453230"/>
            <a:ext cx="1138536" cy="200055"/>
          </a:xfrm>
          <a:prstGeom prst="rect">
            <a:avLst/>
          </a:prstGeom>
          <a:noFill/>
        </p:spPr>
        <p:txBody>
          <a:bodyPr wrap="square" rtlCol="0">
            <a:spAutoFit/>
          </a:bodyPr>
          <a:lstStyle/>
          <a:p>
            <a:pPr algn="ctr"/>
            <a:r>
              <a:rPr lang="en-US" sz="700" b="1">
                <a:solidFill>
                  <a:schemeClr val="tx1">
                    <a:lumMod val="75000"/>
                    <a:lumOff val="25000"/>
                  </a:schemeClr>
                </a:solidFill>
                <a:latin typeface="Ubuntu" panose="020B0504030602030204" pitchFamily="34" charset="0"/>
              </a:rPr>
              <a:t>PRESTON BALDWIN</a:t>
            </a:r>
          </a:p>
        </p:txBody>
      </p:sp>
      <p:sp>
        <p:nvSpPr>
          <p:cNvPr id="12" name="TextBox 11">
            <a:extLst>
              <a:ext uri="{FF2B5EF4-FFF2-40B4-BE49-F238E27FC236}">
                <a16:creationId xmlns:a16="http://schemas.microsoft.com/office/drawing/2014/main" id="{7D78CE2A-AD04-EA32-9BD9-D92D81625336}"/>
              </a:ext>
            </a:extLst>
          </p:cNvPr>
          <p:cNvSpPr txBox="1"/>
          <p:nvPr/>
        </p:nvSpPr>
        <p:spPr>
          <a:xfrm>
            <a:off x="773055" y="4597091"/>
            <a:ext cx="1236363" cy="359201"/>
          </a:xfrm>
          <a:prstGeom prst="rect">
            <a:avLst/>
          </a:prstGeom>
          <a:noFill/>
        </p:spPr>
        <p:txBody>
          <a:bodyPr wrap="square">
            <a:spAutoFit/>
          </a:bodyPr>
          <a:lstStyle/>
          <a:p>
            <a:pPr marR="0" lvl="0" algn="ctr" rtl="0">
              <a:lnSpc>
                <a:spcPct val="120000"/>
              </a:lnSpc>
              <a:buClr>
                <a:schemeClr val="accent1"/>
              </a:buClr>
            </a:pPr>
            <a:r>
              <a:rPr lang="en-US" sz="500" b="0" i="0" u="none" strike="noStrike" cap="none" baseline="0" noProof="0">
                <a:solidFill>
                  <a:schemeClr val="tx1"/>
                </a:solidFill>
                <a:latin typeface="Ubuntu Light"/>
                <a:ea typeface="+mn-ea"/>
                <a:cs typeface="Taviraj"/>
              </a:rPr>
              <a:t>President &amp; CEO of </a:t>
            </a:r>
            <a:r>
              <a:rPr lang="en-US" sz="500" b="0" i="0" u="none" strike="noStrike" cap="none" baseline="0" noProof="0" err="1">
                <a:solidFill>
                  <a:schemeClr val="tx1"/>
                </a:solidFill>
                <a:latin typeface="Ubuntu Light"/>
                <a:ea typeface="+mn-ea"/>
                <a:cs typeface="Taviraj"/>
              </a:rPr>
              <a:t>Centerpoint</a:t>
            </a:r>
            <a:r>
              <a:rPr lang="en-US" sz="500">
                <a:solidFill>
                  <a:schemeClr val="tx1"/>
                </a:solidFill>
                <a:latin typeface="Ubuntu Light"/>
                <a:ea typeface="+mn-ea"/>
                <a:cs typeface="Taviraj"/>
              </a:rPr>
              <a:t>360, 30+ years in public affairs and government relations</a:t>
            </a:r>
            <a:endParaRPr lang="en-US" sz="500" b="0" i="0" u="none" strike="noStrike" cap="none" baseline="0" noProof="0">
              <a:solidFill>
                <a:srgbClr val="061D29"/>
              </a:solidFill>
              <a:latin typeface="Ubuntu Light"/>
            </a:endParaRPr>
          </a:p>
        </p:txBody>
      </p:sp>
      <p:pic>
        <p:nvPicPr>
          <p:cNvPr id="4" name="Picture 2" descr="MPact Capital | LinkedIn">
            <a:extLst>
              <a:ext uri="{FF2B5EF4-FFF2-40B4-BE49-F238E27FC236}">
                <a16:creationId xmlns:a16="http://schemas.microsoft.com/office/drawing/2014/main" id="{F473E04F-9F4A-1A27-3031-DA0A1F41326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73358" y="3830028"/>
            <a:ext cx="471684" cy="47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916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311700" y="342901"/>
            <a:ext cx="8520600" cy="572700"/>
          </a:xfrm>
          <a:prstGeom prst="rect">
            <a:avLst/>
          </a:prstGeom>
        </p:spPr>
        <p:txBody>
          <a:bodyPr spcFirstLastPara="1" wrap="square" lIns="91425" tIns="91425" rIns="91425" bIns="91425" anchor="t" anchorCtr="0">
            <a:normAutofit fontScale="90000"/>
          </a:bodyPr>
          <a:lstStyle/>
          <a:p>
            <a:r>
              <a:rPr lang="en" sz="2800" err="1">
                <a:latin typeface="Goudy Old Style" panose="02020502050305020303" pitchFamily="18" charset="77"/>
              </a:rPr>
              <a:t>Homium</a:t>
            </a:r>
            <a:r>
              <a:rPr lang="en" sz="2800">
                <a:latin typeface="Goudy Old Style" panose="02020502050305020303" pitchFamily="18" charset="77"/>
              </a:rPr>
              <a:t> Disclaimer</a:t>
            </a:r>
            <a:endParaRPr sz="2800">
              <a:latin typeface="Goudy Old Style" panose="02020502050305020303" pitchFamily="18" charset="77"/>
            </a:endParaRPr>
          </a:p>
        </p:txBody>
      </p:sp>
      <p:sp>
        <p:nvSpPr>
          <p:cNvPr id="358" name="Google Shape;358;p37"/>
          <p:cNvSpPr txBox="1">
            <a:spLocks noGrp="1"/>
          </p:cNvSpPr>
          <p:nvPr>
            <p:ph type="body" idx="1"/>
          </p:nvPr>
        </p:nvSpPr>
        <p:spPr>
          <a:xfrm>
            <a:off x="311700" y="915601"/>
            <a:ext cx="8520600" cy="3692258"/>
          </a:xfrm>
          <a:prstGeom prst="rect">
            <a:avLst/>
          </a:prstGeom>
        </p:spPr>
        <p:txBody>
          <a:bodyPr spcFirstLastPara="1" wrap="square" lIns="91425" tIns="91425" rIns="91425" bIns="91425" anchor="ctr" anchorCtr="0">
            <a:noAutofit/>
          </a:bodyPr>
          <a:lstStyle/>
          <a:p>
            <a:pPr marL="0"/>
            <a:r>
              <a:rPr lang="en-US" sz="1200" b="1">
                <a:latin typeface="Ubuntu"/>
                <a:ea typeface="Ubuntu"/>
                <a:cs typeface="Ubuntu"/>
                <a:sym typeface="Ubuntu"/>
              </a:rPr>
              <a:t>NOTICE OF CONFIDENTIAL INFORMATION</a:t>
            </a:r>
            <a:endParaRPr lang="en-US" sz="800" b="1">
              <a:latin typeface="Ubuntu"/>
              <a:ea typeface="Ubuntu"/>
              <a:cs typeface="Ubuntu"/>
              <a:sym typeface="Ubuntu"/>
            </a:endParaRPr>
          </a:p>
          <a:p>
            <a:pPr marL="0"/>
            <a:endParaRPr lang="en-US" sz="800" b="1">
              <a:latin typeface="Ubuntu"/>
              <a:sym typeface="Ubuntu"/>
            </a:endParaRPr>
          </a:p>
          <a:p>
            <a:pPr marL="0"/>
            <a:r>
              <a:rPr lang="en-US" sz="800"/>
              <a:t>This material is confidential and solely for the information of the intended recipient.  It may not be used, published or redistributed without the prior written consent of </a:t>
            </a:r>
            <a:r>
              <a:rPr lang="en-US" sz="800" err="1"/>
              <a:t>Homium</a:t>
            </a:r>
            <a:r>
              <a:rPr lang="en-US" sz="800"/>
              <a:t>, LLC or its affiliates (collectively, “</a:t>
            </a:r>
            <a:r>
              <a:rPr lang="en-US" sz="800" err="1"/>
              <a:t>Homium</a:t>
            </a:r>
            <a:r>
              <a:rPr lang="en-US" sz="800"/>
              <a:t>”).</a:t>
            </a:r>
          </a:p>
          <a:p>
            <a:pPr marL="0">
              <a:lnSpc>
                <a:spcPct val="170000"/>
              </a:lnSpc>
              <a:spcBef>
                <a:spcPts val="1000"/>
              </a:spcBef>
            </a:pPr>
            <a:r>
              <a:rPr lang="en-US" sz="800"/>
              <a:t>Nothing herein is an offer to sell or solicitation of an offer to purchase a security.  Any such offer will only be made to qualified investors via a private placement memorandum.  This material and the digital assets mentioned herein have not been approved or disapproved by the Securities and Exchange Commission or any state securities regulatory authority.</a:t>
            </a:r>
          </a:p>
          <a:p>
            <a:pPr marL="0">
              <a:lnSpc>
                <a:spcPct val="170000"/>
              </a:lnSpc>
              <a:spcBef>
                <a:spcPts val="1000"/>
              </a:spcBef>
            </a:pPr>
            <a:r>
              <a:rPr lang="en-US" sz="800"/>
              <a:t>The information and opinions expressed herein are provided in good faith and with a reasonable basis, however, </a:t>
            </a:r>
            <a:r>
              <a:rPr lang="en-US" sz="800" err="1"/>
              <a:t>Homium</a:t>
            </a:r>
            <a:r>
              <a:rPr lang="en-US" sz="800"/>
              <a:t> makes no representations and gives no warranties of any nature including but not limited to the accuracy, relevance or completeness of such information.  Likewise, certain information herein has been obtained from third parties believed to be reliable, but we do not warrant the accuracy or completeness of such information.  We have made certain assumptions in conducting this analysis that we believe to be reasonable, but other assumptions might produce different results.  The details of all assumptions are available upon request.</a:t>
            </a:r>
          </a:p>
          <a:p>
            <a:pPr marL="0">
              <a:lnSpc>
                <a:spcPct val="170000"/>
              </a:lnSpc>
              <a:spcBef>
                <a:spcPts val="1000"/>
              </a:spcBef>
            </a:pPr>
            <a:r>
              <a:rPr lang="en-US" sz="800"/>
              <a:t>This material does not take into account the investment objectives, financial situation or needs of particular investors.  Investors should conduct their own independent diligence and assessment and consider whether this is suitable for your particular circumstances and consult with relevant professional advisors before investing.</a:t>
            </a:r>
          </a:p>
        </p:txBody>
      </p:sp>
      <p:sp>
        <p:nvSpPr>
          <p:cNvPr id="359" name="Google Shape;359;p37"/>
          <p:cNvSpPr txBox="1">
            <a:spLocks noGrp="1"/>
          </p:cNvSpPr>
          <p:nvPr>
            <p:ph type="sldNum" idx="12"/>
          </p:nvPr>
        </p:nvSpPr>
        <p:spPr>
          <a:xfrm>
            <a:off x="8472451" y="4696101"/>
            <a:ext cx="548700" cy="323100"/>
          </a:xfrm>
          <a:prstGeom prst="rect">
            <a:avLst/>
          </a:prstGeom>
        </p:spPr>
        <p:txBody>
          <a:bodyPr spcFirstLastPara="1" wrap="square" lIns="91425" tIns="91425" rIns="91425" bIns="91425" anchor="ctr" anchorCtr="0">
            <a:normAutofit/>
          </a:bodyPr>
          <a:lstStyle/>
          <a:p>
            <a:fld id="{00000000-1234-1234-1234-123412341234}" type="slidenum">
              <a:rPr lang="en"/>
              <a:pPr/>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CADF4-C9E8-B437-A294-9273FCE83A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3F7D51F-C774-EAE1-411A-750A02A0A175}"/>
              </a:ext>
            </a:extLst>
          </p:cNvPr>
          <p:cNvSpPr>
            <a:spLocks noGrp="1"/>
          </p:cNvSpPr>
          <p:nvPr>
            <p:ph type="title"/>
          </p:nvPr>
        </p:nvSpPr>
        <p:spPr>
          <a:xfrm>
            <a:off x="311700" y="1705200"/>
            <a:ext cx="8557980" cy="1733400"/>
          </a:xfrm>
        </p:spPr>
        <p:txBody>
          <a:bodyPr>
            <a:normAutofit/>
          </a:bodyPr>
          <a:lstStyle/>
          <a:p>
            <a:pPr>
              <a:lnSpc>
                <a:spcPct val="150000"/>
              </a:lnSpc>
              <a:buClr>
                <a:srgbClr val="00334A"/>
              </a:buClr>
              <a:defRPr/>
            </a:pPr>
            <a:r>
              <a:rPr lang="en" sz="3200">
                <a:solidFill>
                  <a:srgbClr val="00334A"/>
                </a:solidFill>
                <a:latin typeface="Goudy Old Style" panose="02020502050305020303" pitchFamily="18" charset="77"/>
              </a:rPr>
              <a:t>Executive Summary</a:t>
            </a:r>
          </a:p>
        </p:txBody>
      </p:sp>
      <p:sp>
        <p:nvSpPr>
          <p:cNvPr id="2" name="Slide Number Placeholder 1">
            <a:extLst>
              <a:ext uri="{FF2B5EF4-FFF2-40B4-BE49-F238E27FC236}">
                <a16:creationId xmlns:a16="http://schemas.microsoft.com/office/drawing/2014/main" id="{8EDB3E30-D07F-51D2-9A19-C2652B814AE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800" b="0" i="0" u="none" strike="noStrike" kern="0" cap="none" spc="0" normalizeH="0" baseline="0" noProof="0" smtClean="0">
                <a:ln>
                  <a:noFill/>
                </a:ln>
                <a:solidFill>
                  <a:srgbClr val="061D29"/>
                </a:solidFill>
                <a:effectLst/>
                <a:uLnTx/>
                <a:uFillTx/>
                <a:latin typeface="Ubuntu Light"/>
                <a:sym typeface="Ubuntu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800" b="0" i="0" u="none" strike="noStrike" kern="0" cap="none" spc="0" normalizeH="0" baseline="0" noProof="0">
              <a:ln>
                <a:noFill/>
              </a:ln>
              <a:solidFill>
                <a:srgbClr val="061D29"/>
              </a:solidFill>
              <a:effectLst/>
              <a:uLnTx/>
              <a:uFillTx/>
              <a:latin typeface="Ubuntu Light"/>
              <a:sym typeface="Ubuntu Light"/>
            </a:endParaRPr>
          </a:p>
        </p:txBody>
      </p:sp>
    </p:spTree>
    <p:extLst>
      <p:ext uri="{BB962C8B-B14F-4D97-AF65-F5344CB8AC3E}">
        <p14:creationId xmlns:p14="http://schemas.microsoft.com/office/powerpoint/2010/main" val="199730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83099-73C9-8D6A-7DAD-69F17F05B98D}"/>
            </a:ext>
          </a:extLst>
        </p:cNvPr>
        <p:cNvGrpSpPr/>
        <p:nvPr/>
      </p:nvGrpSpPr>
      <p:grpSpPr>
        <a:xfrm>
          <a:off x="0" y="0"/>
          <a:ext cx="0" cy="0"/>
          <a:chOff x="0" y="0"/>
          <a:chExt cx="0" cy="0"/>
        </a:xfrm>
      </p:grpSpPr>
      <p:sp>
        <p:nvSpPr>
          <p:cNvPr id="15" name="Title 5">
            <a:extLst>
              <a:ext uri="{FF2B5EF4-FFF2-40B4-BE49-F238E27FC236}">
                <a16:creationId xmlns:a16="http://schemas.microsoft.com/office/drawing/2014/main" id="{C5A9E686-47EB-B270-8121-90156E1730B6}"/>
              </a:ext>
            </a:extLst>
          </p:cNvPr>
          <p:cNvSpPr txBox="1">
            <a:spLocks/>
          </p:cNvSpPr>
          <p:nvPr/>
        </p:nvSpPr>
        <p:spPr>
          <a:xfrm>
            <a:off x="311700" y="1583392"/>
            <a:ext cx="8516100" cy="82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pPr>
              <a:lnSpc>
                <a:spcPct val="150000"/>
              </a:lnSpc>
              <a:buClr>
                <a:srgbClr val="E5A745"/>
              </a:buClr>
              <a:buSzPct val="100000"/>
              <a:defRPr/>
            </a:pPr>
            <a:r>
              <a:rPr lang="en-US" sz="1100" dirty="0" err="1">
                <a:solidFill>
                  <a:schemeClr val="tx1"/>
                </a:solidFill>
                <a:latin typeface="Ubuntu Light" panose="020B0304030602030204" pitchFamily="34" charset="0"/>
              </a:rPr>
              <a:t>Homium</a:t>
            </a:r>
            <a:r>
              <a:rPr lang="en-US" sz="1100" dirty="0">
                <a:solidFill>
                  <a:schemeClr val="tx1"/>
                </a:solidFill>
                <a:latin typeface="Ubuntu Light" panose="020B0304030602030204" pitchFamily="34" charset="0"/>
              </a:rPr>
              <a:t> partners with various stakeholders and sponsors to facilitate place-based investment programs, such as a </a:t>
            </a:r>
            <a:r>
              <a:rPr lang="en-US" sz="1100" b="1" dirty="0">
                <a:solidFill>
                  <a:schemeClr val="tx1"/>
                </a:solidFill>
                <a:latin typeface="Ubuntu Light" panose="020B0304030602030204" pitchFamily="34" charset="0"/>
              </a:rPr>
              <a:t>Kentucky Housing Corp.</a:t>
            </a:r>
            <a:r>
              <a:rPr lang="en-US" sz="1100" dirty="0">
                <a:solidFill>
                  <a:schemeClr val="tx1"/>
                </a:solidFill>
                <a:latin typeface="Ubuntu Light" panose="020B0304030602030204" pitchFamily="34" charset="0"/>
              </a:rPr>
              <a:t>, or programs accretive to existing KY  housing development agency homebuyer initiatives, to sufficiently bridge the divide between incomes and housing market prices.</a:t>
            </a:r>
          </a:p>
        </p:txBody>
      </p:sp>
      <p:sp>
        <p:nvSpPr>
          <p:cNvPr id="4" name="Google Shape;280;p32">
            <a:extLst>
              <a:ext uri="{FF2B5EF4-FFF2-40B4-BE49-F238E27FC236}">
                <a16:creationId xmlns:a16="http://schemas.microsoft.com/office/drawing/2014/main" id="{8A8845E9-58D7-2AB5-CE4B-090C5E1F0E0A}"/>
              </a:ext>
            </a:extLst>
          </p:cNvPr>
          <p:cNvSpPr txBox="1">
            <a:spLocks/>
          </p:cNvSpPr>
          <p:nvPr/>
        </p:nvSpPr>
        <p:spPr>
          <a:xfrm>
            <a:off x="311700" y="342900"/>
            <a:ext cx="8516100" cy="481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Taviraj"/>
              <a:buNone/>
              <a:defRPr sz="3600" b="0" i="0" u="none" strike="noStrike" cap="none">
                <a:solidFill>
                  <a:schemeClr val="bg2"/>
                </a:solidFill>
                <a:latin typeface="Taviraj"/>
                <a:ea typeface="Taviraj"/>
                <a:cs typeface="Taviraj"/>
                <a:sym typeface="Taviraj"/>
              </a:defRPr>
            </a:lvl1pPr>
            <a:lvl2pPr marR="0" lvl="1"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2pPr>
            <a:lvl3pPr marR="0" lvl="2"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3pPr>
            <a:lvl4pPr marR="0" lvl="3"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4pPr>
            <a:lvl5pPr marR="0" lvl="4"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5pPr>
            <a:lvl6pPr marR="0" lvl="5"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6pPr>
            <a:lvl7pPr marR="0" lvl="6"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7pPr>
            <a:lvl8pPr marR="0" lvl="7"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8pPr>
            <a:lvl9pPr marR="0" lvl="8"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9pPr>
          </a:lstStyle>
          <a:p>
            <a:r>
              <a:rPr lang="en-US" sz="2800">
                <a:latin typeface="Goudy Old Style" panose="02020502050305020303" pitchFamily="18" charset="77"/>
              </a:rPr>
              <a:t>Executive Summary</a:t>
            </a:r>
          </a:p>
        </p:txBody>
      </p:sp>
      <p:sp>
        <p:nvSpPr>
          <p:cNvPr id="7" name="TextBox 6">
            <a:extLst>
              <a:ext uri="{FF2B5EF4-FFF2-40B4-BE49-F238E27FC236}">
                <a16:creationId xmlns:a16="http://schemas.microsoft.com/office/drawing/2014/main" id="{46AAA868-A799-F436-1B0E-152428F1DE1E}"/>
              </a:ext>
            </a:extLst>
          </p:cNvPr>
          <p:cNvSpPr txBox="1"/>
          <p:nvPr/>
        </p:nvSpPr>
        <p:spPr>
          <a:xfrm>
            <a:off x="1344168" y="4754445"/>
            <a:ext cx="5888736" cy="184666"/>
          </a:xfrm>
          <a:prstGeom prst="rect">
            <a:avLst/>
          </a:prstGeom>
          <a:noFill/>
        </p:spPr>
        <p:txBody>
          <a:bodyPr wrap="square">
            <a:spAutoFit/>
          </a:bodyPr>
          <a:lstStyle/>
          <a:p>
            <a:pPr algn="l"/>
            <a:r>
              <a:rPr lang="en-US" sz="600">
                <a:solidFill>
                  <a:schemeClr val="tx2">
                    <a:lumMod val="50000"/>
                  </a:schemeClr>
                </a:solidFill>
                <a:latin typeface="Ubuntu Light" panose="020B0304030602030204" pitchFamily="34" charset="0"/>
                <a:cs typeface="Taviraj" panose="020B0604020202020204" charset="-34"/>
              </a:rPr>
              <a:t>*Source: US Census Bureau, ARCGIS, and ESRI income and home value data as of 2024. </a:t>
            </a:r>
          </a:p>
        </p:txBody>
      </p:sp>
      <p:sp>
        <p:nvSpPr>
          <p:cNvPr id="2" name="Slide Number Placeholder 2">
            <a:extLst>
              <a:ext uri="{FF2B5EF4-FFF2-40B4-BE49-F238E27FC236}">
                <a16:creationId xmlns:a16="http://schemas.microsoft.com/office/drawing/2014/main" id="{ADE5A1F0-44BC-03B1-61A0-067F07D842C4}"/>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4</a:t>
            </a:fld>
            <a:endParaRPr lang="en" sz="800">
              <a:solidFill>
                <a:srgbClr val="061D29"/>
              </a:solidFill>
              <a:latin typeface="Ubuntu Light"/>
              <a:sym typeface="Ubuntu Light"/>
            </a:endParaRPr>
          </a:p>
        </p:txBody>
      </p:sp>
      <p:sp>
        <p:nvSpPr>
          <p:cNvPr id="5" name="TextBox 4">
            <a:extLst>
              <a:ext uri="{FF2B5EF4-FFF2-40B4-BE49-F238E27FC236}">
                <a16:creationId xmlns:a16="http://schemas.microsoft.com/office/drawing/2014/main" id="{0169656D-1806-34E2-8257-10B6636A2324}"/>
              </a:ext>
            </a:extLst>
          </p:cNvPr>
          <p:cNvSpPr txBox="1"/>
          <p:nvPr/>
        </p:nvSpPr>
        <p:spPr>
          <a:xfrm>
            <a:off x="543710" y="2352166"/>
            <a:ext cx="8052077" cy="2291974"/>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600"/>
              </a:spcBef>
              <a:spcAft>
                <a:spcPts val="0"/>
              </a:spcAft>
              <a:buClr>
                <a:srgbClr val="E5A745"/>
              </a:buClr>
              <a:buSzPct val="100000"/>
              <a:buFont typeface="Wingdings" pitchFamily="2" charset="2"/>
              <a:buChar char="§"/>
              <a:tabLst/>
              <a:defRPr/>
            </a:pPr>
            <a:r>
              <a:rPr kumimoji="0" lang="en-US" sz="1000" b="0" i="0" u="none" strike="noStrike" kern="0" cap="none" spc="0" normalizeH="0" noProof="0" dirty="0">
                <a:ln>
                  <a:noFill/>
                </a:ln>
                <a:solidFill>
                  <a:schemeClr val="tx1"/>
                </a:solidFill>
                <a:effectLst/>
                <a:uLnTx/>
                <a:uFillTx/>
                <a:latin typeface="Ubuntu Light" panose="020B0304030602030204" pitchFamily="34" charset="0"/>
                <a:sym typeface="Taviraj"/>
              </a:rPr>
              <a:t>Average Area Median Income for KY is approx. ~$78,950, while the 120% of median home value has climbed above ~$303,317*, leading to an affordability gap of </a:t>
            </a:r>
            <a:r>
              <a:rPr kumimoji="0" lang="en-US" sz="1000" b="1" i="0" u="none" strike="noStrike" kern="0" cap="none" spc="0" normalizeH="0" noProof="0" dirty="0">
                <a:ln>
                  <a:noFill/>
                </a:ln>
                <a:solidFill>
                  <a:schemeClr val="tx1"/>
                </a:solidFill>
                <a:effectLst/>
                <a:uLnTx/>
                <a:uFillTx/>
                <a:latin typeface="Ubuntu Light" panose="020B0304030602030204" pitchFamily="34" charset="0"/>
                <a:sym typeface="Taviraj"/>
              </a:rPr>
              <a:t>over $54,000.</a:t>
            </a:r>
            <a:endParaRPr kumimoji="0" lang="en-US" sz="1000" b="0" i="0" u="none" strike="noStrike" kern="0" cap="none" spc="0" normalizeH="0" noProof="0" dirty="0">
              <a:ln>
                <a:noFill/>
              </a:ln>
              <a:solidFill>
                <a:schemeClr val="tx1"/>
              </a:solidFill>
              <a:effectLst/>
              <a:uLnTx/>
              <a:uFillTx/>
              <a:latin typeface="Ubuntu Light" panose="020B0304030602030204" pitchFamily="34" charset="0"/>
              <a:sym typeface="Taviraj"/>
            </a:endParaRPr>
          </a:p>
          <a:p>
            <a:pPr marL="171450" marR="0" lvl="0" indent="-171450" algn="l" defTabSz="914400" rtl="0" eaLnBrk="1" fontAlgn="auto" latinLnBrk="0" hangingPunct="1">
              <a:lnSpc>
                <a:spcPct val="150000"/>
              </a:lnSpc>
              <a:spcBef>
                <a:spcPts val="600"/>
              </a:spcBef>
              <a:spcAft>
                <a:spcPts val="0"/>
              </a:spcAft>
              <a:buClr>
                <a:srgbClr val="E5A745"/>
              </a:buClr>
              <a:buSzPct val="100000"/>
              <a:buFont typeface="Wingdings" pitchFamily="2" charset="2"/>
              <a:buChar char="§"/>
              <a:tabLst/>
              <a:defRPr/>
            </a:pPr>
            <a:r>
              <a:rPr kumimoji="0" lang="en-US" sz="1000" b="0" i="0" u="none" strike="noStrike" kern="0" cap="none" spc="0" normalizeH="0" noProof="0" dirty="0">
                <a:ln>
                  <a:noFill/>
                </a:ln>
                <a:solidFill>
                  <a:schemeClr val="tx1"/>
                </a:solidFill>
                <a:effectLst/>
                <a:uLnTx/>
                <a:uFillTx/>
                <a:latin typeface="Ubuntu Light" panose="020B0304030602030204" pitchFamily="34" charset="0"/>
                <a:sym typeface="Taviraj"/>
              </a:rPr>
              <a:t>Working class families in the missing middle, as well as low-to-moderate income families, may </a:t>
            </a:r>
            <a:r>
              <a:rPr kumimoji="0" lang="en-US" sz="1000" b="1" i="0" u="none" strike="noStrike" kern="0" cap="none" spc="0" normalizeH="0" noProof="0" dirty="0">
                <a:ln>
                  <a:noFill/>
                </a:ln>
                <a:solidFill>
                  <a:schemeClr val="tx1"/>
                </a:solidFill>
                <a:effectLst/>
                <a:uLnTx/>
                <a:uFillTx/>
                <a:latin typeface="Ubuntu Light" panose="020B0304030602030204" pitchFamily="34" charset="0"/>
                <a:sym typeface="Taviraj"/>
              </a:rPr>
              <a:t>lack the upfront funds for increasing down payment and closing cost barriers</a:t>
            </a:r>
            <a:r>
              <a:rPr kumimoji="0" lang="en-US" sz="1000" i="0" u="none" strike="noStrike" kern="0" cap="none" spc="0" normalizeH="0" noProof="0" dirty="0">
                <a:ln>
                  <a:noFill/>
                </a:ln>
                <a:solidFill>
                  <a:schemeClr val="tx1"/>
                </a:solidFill>
                <a:effectLst/>
                <a:uLnTx/>
                <a:uFillTx/>
                <a:latin typeface="Ubuntu Light" panose="020B0304030602030204" pitchFamily="34" charset="0"/>
                <a:sym typeface="Taviraj"/>
              </a:rPr>
              <a:t>, leading to </a:t>
            </a:r>
            <a:r>
              <a:rPr lang="en-US" sz="1000" dirty="0">
                <a:solidFill>
                  <a:schemeClr val="tx1"/>
                </a:solidFill>
                <a:latin typeface="Ubuntu Light" panose="020B0304030602030204" pitchFamily="34" charset="0"/>
              </a:rPr>
              <a:t>high </a:t>
            </a:r>
            <a:r>
              <a:rPr kumimoji="0" lang="en-US" sz="1000" i="0" u="none" strike="noStrike" kern="0" cap="none" spc="0" normalizeH="0" noProof="0" dirty="0">
                <a:ln>
                  <a:noFill/>
                </a:ln>
                <a:solidFill>
                  <a:schemeClr val="tx1"/>
                </a:solidFill>
                <a:effectLst/>
                <a:uLnTx/>
                <a:uFillTx/>
                <a:latin typeface="Ubuntu Light" panose="020B0304030602030204" pitchFamily="34" charset="0"/>
                <a:sym typeface="Taviraj"/>
              </a:rPr>
              <a:t>affordability gaps</a:t>
            </a:r>
            <a:r>
              <a:rPr kumimoji="0" lang="en-US" sz="1000" b="1" i="0" u="none" strike="noStrike" kern="0" cap="none" spc="0" normalizeH="0" noProof="0" dirty="0">
                <a:ln>
                  <a:noFill/>
                </a:ln>
                <a:solidFill>
                  <a:schemeClr val="tx1"/>
                </a:solidFill>
                <a:effectLst/>
                <a:uLnTx/>
                <a:uFillTx/>
                <a:latin typeface="Ubuntu Light" panose="020B0304030602030204" pitchFamily="34" charset="0"/>
                <a:sym typeface="Taviraj"/>
              </a:rPr>
              <a:t>.</a:t>
            </a:r>
            <a:endParaRPr kumimoji="0" lang="en-US" sz="1000" b="0" i="0" u="none" strike="noStrike" kern="0" cap="none" spc="0" normalizeH="0" noProof="0" dirty="0">
              <a:ln>
                <a:noFill/>
              </a:ln>
              <a:solidFill>
                <a:schemeClr val="tx1"/>
              </a:solidFill>
              <a:effectLst/>
              <a:uLnTx/>
              <a:uFillTx/>
              <a:latin typeface="Ubuntu Light" panose="020B0304030602030204" pitchFamily="34" charset="0"/>
              <a:sym typeface="Taviraj"/>
            </a:endParaRPr>
          </a:p>
          <a:p>
            <a:pPr marL="171450" marR="0" lvl="0" indent="-171450" algn="l" defTabSz="914400" rtl="0" eaLnBrk="1" fontAlgn="auto" latinLnBrk="0" hangingPunct="1">
              <a:lnSpc>
                <a:spcPct val="150000"/>
              </a:lnSpc>
              <a:spcBef>
                <a:spcPts val="600"/>
              </a:spcBef>
              <a:spcAft>
                <a:spcPts val="0"/>
              </a:spcAft>
              <a:buClr>
                <a:srgbClr val="E5A745"/>
              </a:buClr>
              <a:buSzPct val="100000"/>
              <a:buFont typeface="Wingdings" pitchFamily="2" charset="2"/>
              <a:buChar char="§"/>
              <a:tabLst/>
              <a:defRPr/>
            </a:pPr>
            <a:r>
              <a:rPr lang="en-US" sz="1000" dirty="0" err="1">
                <a:solidFill>
                  <a:schemeClr val="tx1"/>
                </a:solidFill>
                <a:latin typeface="Ubuntu Light" panose="020B0304030602030204" pitchFamily="34" charset="0"/>
              </a:rPr>
              <a:t>Homium</a:t>
            </a:r>
            <a:r>
              <a:rPr lang="en-US" sz="1000" dirty="0">
                <a:solidFill>
                  <a:schemeClr val="tx1"/>
                </a:solidFill>
                <a:latin typeface="Ubuntu Light" panose="020B0304030602030204" pitchFamily="34" charset="0"/>
              </a:rPr>
              <a:t> addresses this challenge by delivering holistic support for homeownership and long-term wealth building in Kentucky, anchored by a</a:t>
            </a:r>
            <a:r>
              <a:rPr lang="en-US" sz="1000" b="1" dirty="0">
                <a:solidFill>
                  <a:schemeClr val="tx1"/>
                </a:solidFill>
                <a:latin typeface="Ubuntu Light" panose="020B0304030602030204" pitchFamily="34" charset="0"/>
              </a:rPr>
              <a:t> $50M </a:t>
            </a:r>
            <a:r>
              <a:rPr lang="en-US" sz="1000" dirty="0">
                <a:solidFill>
                  <a:schemeClr val="tx1"/>
                </a:solidFill>
                <a:latin typeface="Ubuntu Light" panose="020B0304030602030204" pitchFamily="34" charset="0"/>
              </a:rPr>
              <a:t>seed homeownership program targeted </a:t>
            </a:r>
            <a:r>
              <a:rPr lang="en-US" sz="1000">
                <a:solidFill>
                  <a:schemeClr val="tx1"/>
                </a:solidFill>
                <a:latin typeface="Ubuntu Light" panose="020B0304030602030204" pitchFamily="34" charset="0"/>
              </a:rPr>
              <a:t>to KHC’s </a:t>
            </a:r>
            <a:r>
              <a:rPr lang="en-US" sz="1000" dirty="0">
                <a:solidFill>
                  <a:schemeClr val="tx1"/>
                </a:solidFill>
                <a:latin typeface="Ubuntu Light" panose="020B0304030602030204" pitchFamily="34" charset="0"/>
              </a:rPr>
              <a:t>footprint – </a:t>
            </a:r>
            <a:r>
              <a:rPr lang="en-US" sz="1000" b="1" dirty="0">
                <a:solidFill>
                  <a:schemeClr val="tx1"/>
                </a:solidFill>
                <a:latin typeface="Ubuntu Light" panose="020B0304030602030204" pitchFamily="34" charset="0"/>
              </a:rPr>
              <a:t>The Kentucky Housing Corp Dream Fund </a:t>
            </a:r>
            <a:r>
              <a:rPr lang="en-US" sz="1000" dirty="0">
                <a:solidFill>
                  <a:schemeClr val="tx1"/>
                </a:solidFill>
                <a:latin typeface="Ubuntu Light" panose="020B0304030602030204" pitchFamily="34" charset="0"/>
              </a:rPr>
              <a:t>(KHCDF). The fund would aggregate capital from KHC and anticipated supplementary dollars from the State of Kentucky, local municipalities, and corporate partners, particularly those who are current or future large employers in the Kentucky region- allowing </a:t>
            </a:r>
            <a:r>
              <a:rPr lang="en-US" sz="1000" b="1" dirty="0">
                <a:solidFill>
                  <a:schemeClr val="tx1"/>
                </a:solidFill>
                <a:latin typeface="Ubuntu Light" panose="020B0304030602030204" pitchFamily="34" charset="0"/>
              </a:rPr>
              <a:t>public and philanthropic dollars to be used more efficiently while attracting scalable private capital</a:t>
            </a:r>
            <a:r>
              <a:rPr lang="en-US" sz="1000" dirty="0">
                <a:solidFill>
                  <a:schemeClr val="tx1"/>
                </a:solidFill>
                <a:latin typeface="Ubuntu Light" panose="020B0304030602030204" pitchFamily="34" charset="0"/>
              </a:rPr>
              <a:t>.</a:t>
            </a:r>
            <a:endParaRPr lang="en-US" sz="1000" dirty="0">
              <a:solidFill>
                <a:schemeClr val="tx1"/>
              </a:solidFill>
              <a:latin typeface="Ubuntu Light" panose="020B0304030602030204" pitchFamily="34" charset="0"/>
              <a:sym typeface="Taviraj"/>
            </a:endParaRPr>
          </a:p>
        </p:txBody>
      </p:sp>
      <p:sp>
        <p:nvSpPr>
          <p:cNvPr id="6" name="Rectangle 5">
            <a:extLst>
              <a:ext uri="{FF2B5EF4-FFF2-40B4-BE49-F238E27FC236}">
                <a16:creationId xmlns:a16="http://schemas.microsoft.com/office/drawing/2014/main" id="{3A8D6947-1BD5-5573-B84C-30B2411A91F3}"/>
              </a:ext>
            </a:extLst>
          </p:cNvPr>
          <p:cNvSpPr/>
          <p:nvPr/>
        </p:nvSpPr>
        <p:spPr>
          <a:xfrm>
            <a:off x="311700" y="973088"/>
            <a:ext cx="8516099" cy="679908"/>
          </a:xfrm>
          <a:prstGeom prst="rect">
            <a:avLst/>
          </a:prstGeom>
          <a:solidFill>
            <a:srgbClr val="FBF8D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buClr>
                <a:srgbClr val="E5A745"/>
              </a:buClr>
              <a:buSzPct val="100000"/>
              <a:defRPr/>
            </a:pPr>
            <a:r>
              <a:rPr lang="en-US" sz="1200" dirty="0">
                <a:solidFill>
                  <a:schemeClr val="tx1"/>
                </a:solidFill>
                <a:latin typeface="Ubuntu Light" panose="020B0304030602030204" pitchFamily="34" charset="0"/>
              </a:rPr>
              <a:t>The </a:t>
            </a:r>
            <a:r>
              <a:rPr lang="en-US" sz="1200" dirty="0" err="1">
                <a:solidFill>
                  <a:schemeClr val="tx1"/>
                </a:solidFill>
                <a:latin typeface="Ubuntu Light" panose="020B0304030602030204" pitchFamily="34" charset="0"/>
              </a:rPr>
              <a:t>Homium</a:t>
            </a:r>
            <a:r>
              <a:rPr lang="en-US" sz="1200" dirty="0">
                <a:solidFill>
                  <a:schemeClr val="tx1"/>
                </a:solidFill>
                <a:latin typeface="Ubuntu Light" panose="020B0304030602030204" pitchFamily="34" charset="0"/>
              </a:rPr>
              <a:t> Shared Appreciation Model is a market-based, public-private fair investment solution that provides a multiplicity of options for helping Kentucky solve its housing and affordability gap challenges.</a:t>
            </a:r>
          </a:p>
        </p:txBody>
      </p:sp>
    </p:spTree>
    <p:extLst>
      <p:ext uri="{BB962C8B-B14F-4D97-AF65-F5344CB8AC3E}">
        <p14:creationId xmlns:p14="http://schemas.microsoft.com/office/powerpoint/2010/main" val="1659959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063F-4F05-5929-C5AD-3BDD868A57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5C6A662-F45F-0423-8B70-9ADBEE7C4D63}"/>
              </a:ext>
            </a:extLst>
          </p:cNvPr>
          <p:cNvSpPr>
            <a:spLocks noGrp="1"/>
          </p:cNvSpPr>
          <p:nvPr>
            <p:ph type="title"/>
          </p:nvPr>
        </p:nvSpPr>
        <p:spPr>
          <a:xfrm>
            <a:off x="311700" y="1705200"/>
            <a:ext cx="8557980" cy="1733400"/>
          </a:xfrm>
        </p:spPr>
        <p:txBody>
          <a:bodyPr>
            <a:normAutofit/>
          </a:bodyPr>
          <a:lstStyle/>
          <a:p>
            <a:pPr>
              <a:lnSpc>
                <a:spcPct val="150000"/>
              </a:lnSpc>
              <a:buClr>
                <a:srgbClr val="00334A"/>
              </a:buClr>
              <a:defRPr/>
            </a:pPr>
            <a:r>
              <a:rPr lang="en" sz="3200" dirty="0">
                <a:solidFill>
                  <a:srgbClr val="00334A"/>
                </a:solidFill>
                <a:latin typeface="Goudy Old Style" panose="02020502050305020303" pitchFamily="18" charset="77"/>
              </a:rPr>
              <a:t>The KHC Dream Fund (KHCDF) Summary &amp; Impact</a:t>
            </a:r>
          </a:p>
        </p:txBody>
      </p:sp>
      <p:sp>
        <p:nvSpPr>
          <p:cNvPr id="2" name="Slide Number Placeholder 1">
            <a:extLst>
              <a:ext uri="{FF2B5EF4-FFF2-40B4-BE49-F238E27FC236}">
                <a16:creationId xmlns:a16="http://schemas.microsoft.com/office/drawing/2014/main" id="{1F4BC229-05A1-843A-D926-D46BE1C26B86}"/>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228477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8FAB0-8DC6-B62B-C14E-031D4D9B67FD}"/>
            </a:ext>
          </a:extLst>
        </p:cNvPr>
        <p:cNvGrpSpPr/>
        <p:nvPr/>
      </p:nvGrpSpPr>
      <p:grpSpPr>
        <a:xfrm>
          <a:off x="0" y="0"/>
          <a:ext cx="0" cy="0"/>
          <a:chOff x="0" y="0"/>
          <a:chExt cx="0" cy="0"/>
        </a:xfrm>
      </p:grpSpPr>
      <p:sp>
        <p:nvSpPr>
          <p:cNvPr id="3" name="Google Shape;280;p32">
            <a:extLst>
              <a:ext uri="{FF2B5EF4-FFF2-40B4-BE49-F238E27FC236}">
                <a16:creationId xmlns:a16="http://schemas.microsoft.com/office/drawing/2014/main" id="{F3BC41F1-3240-908F-608A-01FB931757AF}"/>
              </a:ext>
            </a:extLst>
          </p:cNvPr>
          <p:cNvSpPr txBox="1">
            <a:spLocks/>
          </p:cNvSpPr>
          <p:nvPr/>
        </p:nvSpPr>
        <p:spPr>
          <a:xfrm>
            <a:off x="311700" y="342900"/>
            <a:ext cx="8516100" cy="481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Taviraj"/>
              <a:buNone/>
              <a:defRPr sz="3600" b="0" i="0" u="none" strike="noStrike" cap="none">
                <a:solidFill>
                  <a:schemeClr val="bg2"/>
                </a:solidFill>
                <a:latin typeface="Taviraj"/>
                <a:ea typeface="Taviraj"/>
                <a:cs typeface="Taviraj"/>
                <a:sym typeface="Taviraj"/>
              </a:defRPr>
            </a:lvl1pPr>
            <a:lvl2pPr marR="0" lvl="1"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2pPr>
            <a:lvl3pPr marR="0" lvl="2"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3pPr>
            <a:lvl4pPr marR="0" lvl="3"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4pPr>
            <a:lvl5pPr marR="0" lvl="4"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5pPr>
            <a:lvl6pPr marR="0" lvl="5"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6pPr>
            <a:lvl7pPr marR="0" lvl="6"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7pPr>
            <a:lvl8pPr marR="0" lvl="7"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8pPr>
            <a:lvl9pPr marR="0" lvl="8"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9pPr>
          </a:lstStyle>
          <a:p>
            <a:r>
              <a:rPr lang="en-US" sz="2200" dirty="0">
                <a:latin typeface="Goudy Old Style" panose="02020502050305020303" pitchFamily="18" charset="77"/>
              </a:rPr>
              <a:t>The Kentucky Housing Corp Dream Fund (KHCDF) Program Summary</a:t>
            </a:r>
          </a:p>
        </p:txBody>
      </p:sp>
      <p:sp>
        <p:nvSpPr>
          <p:cNvPr id="12" name="Text Placeholder 3">
            <a:extLst>
              <a:ext uri="{FF2B5EF4-FFF2-40B4-BE49-F238E27FC236}">
                <a16:creationId xmlns:a16="http://schemas.microsoft.com/office/drawing/2014/main" id="{B0AE3445-4DE0-0D52-AECF-E41F878E549B}"/>
              </a:ext>
            </a:extLst>
          </p:cNvPr>
          <p:cNvSpPr txBox="1">
            <a:spLocks/>
          </p:cNvSpPr>
          <p:nvPr/>
        </p:nvSpPr>
        <p:spPr>
          <a:xfrm>
            <a:off x="218336" y="834074"/>
            <a:ext cx="8707329" cy="1642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351" marR="0" lvl="0" indent="0" algn="l" rtl="0">
              <a:lnSpc>
                <a:spcPct val="115000"/>
              </a:lnSpc>
              <a:spcBef>
                <a:spcPts val="0"/>
              </a:spcBef>
              <a:spcAft>
                <a:spcPts val="0"/>
              </a:spcAft>
              <a:buClr>
                <a:schemeClr val="accent1"/>
              </a:buClr>
              <a:buSzPts val="1400"/>
              <a:buFont typeface="Ubuntu Light"/>
              <a:buNone/>
              <a:tabLst/>
              <a:defRPr sz="1400" b="0" i="0" u="none" strike="noStrike" cap="none">
                <a:solidFill>
                  <a:schemeClr val="dk1"/>
                </a:solidFill>
                <a:latin typeface="Ubuntu Light"/>
                <a:ea typeface="Ubuntu Light"/>
                <a:cs typeface="Ubuntu Light"/>
                <a:sym typeface="Ubuntu Light"/>
              </a:defRPr>
            </a:lvl1pPr>
            <a:lvl2pPr marL="914377" marR="0" lvl="1"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2pPr>
            <a:lvl3pPr marL="1371566" marR="0" lvl="2"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3pPr>
            <a:lvl4pPr marL="1828754" marR="0" lvl="3"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4pPr>
            <a:lvl5pPr marL="2285943" marR="0" lvl="4"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5pPr>
            <a:lvl6pPr marL="2743131" marR="0" lvl="5"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6pPr>
            <a:lvl7pPr marL="3200320" marR="0" lvl="6"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7pPr>
            <a:lvl8pPr marL="3657509" marR="0" lvl="7"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8pPr>
            <a:lvl9pPr marL="4114697" marR="0" lvl="8" indent="-317492" algn="l" rtl="0">
              <a:lnSpc>
                <a:spcPct val="115000"/>
              </a:lnSpc>
              <a:spcBef>
                <a:spcPts val="1000"/>
              </a:spcBef>
              <a:spcAft>
                <a:spcPts val="100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9pPr>
          </a:lstStyle>
          <a:p>
            <a:pPr fontAlgn="base"/>
            <a:r>
              <a:rPr lang="en-US" sz="1300" dirty="0">
                <a:solidFill>
                  <a:schemeClr val="tx1"/>
                </a:solidFill>
                <a:latin typeface="Ubuntu Light" panose="020B0304030602030204" pitchFamily="34" charset="0"/>
              </a:rPr>
              <a:t>The Kentucky Housing Corp Dream Fund is a statewide down payment assistance program created in partnership between Kentucky Housing Corp, the State of Kentucky, and other Local HFAs, Local Municipalities, FHLBs, Corporate Foundations, Private Donors, and </a:t>
            </a:r>
            <a:r>
              <a:rPr lang="en-US" sz="1300" dirty="0" err="1">
                <a:solidFill>
                  <a:schemeClr val="tx1"/>
                </a:solidFill>
                <a:latin typeface="Ubuntu Light" panose="020B0304030602030204" pitchFamily="34" charset="0"/>
              </a:rPr>
              <a:t>Homium</a:t>
            </a:r>
            <a:r>
              <a:rPr lang="en-US" sz="1300" dirty="0">
                <a:solidFill>
                  <a:schemeClr val="tx1"/>
                </a:solidFill>
                <a:latin typeface="Ubuntu Light" panose="020B0304030602030204" pitchFamily="34" charset="0"/>
              </a:rPr>
              <a:t> to reduce the affordability gap and expand homeownership access for workforce families across Kentucky. The fund is designed to provide access to under 140% AMI residents (160% in designated high-cost burden areas), such as public servants, teachers, and firefighters at a pivotal moment when homeownership can serve as a powerful tool for building wealth. </a:t>
            </a:r>
          </a:p>
          <a:p>
            <a:pPr fontAlgn="base"/>
            <a:endParaRPr lang="en-US" dirty="0">
              <a:solidFill>
                <a:schemeClr val="tx1"/>
              </a:solidFill>
              <a:latin typeface="Ubuntu Light" panose="020B0304030602030204" pitchFamily="34" charset="0"/>
            </a:endParaRPr>
          </a:p>
        </p:txBody>
      </p:sp>
      <p:graphicFrame>
        <p:nvGraphicFramePr>
          <p:cNvPr id="16" name="Table 15">
            <a:extLst>
              <a:ext uri="{FF2B5EF4-FFF2-40B4-BE49-F238E27FC236}">
                <a16:creationId xmlns:a16="http://schemas.microsoft.com/office/drawing/2014/main" id="{4A39581C-9469-35F4-09E5-F17B2E972B20}"/>
              </a:ext>
            </a:extLst>
          </p:cNvPr>
          <p:cNvGraphicFramePr>
            <a:graphicFrameLocks noGrp="1"/>
          </p:cNvGraphicFramePr>
          <p:nvPr>
            <p:extLst>
              <p:ext uri="{D42A27DB-BD31-4B8C-83A1-F6EECF244321}">
                <p14:modId xmlns:p14="http://schemas.microsoft.com/office/powerpoint/2010/main" val="1803957007"/>
              </p:ext>
            </p:extLst>
          </p:nvPr>
        </p:nvGraphicFramePr>
        <p:xfrm>
          <a:off x="5964815" y="2481154"/>
          <a:ext cx="2778582" cy="2501245"/>
        </p:xfrm>
        <a:graphic>
          <a:graphicData uri="http://schemas.openxmlformats.org/drawingml/2006/table">
            <a:tbl>
              <a:tblPr>
                <a:tableStyleId>{0BC86F6C-E49D-4F4B-8A14-03CD54A5C3F7}</a:tableStyleId>
              </a:tblPr>
              <a:tblGrid>
                <a:gridCol w="64994">
                  <a:extLst>
                    <a:ext uri="{9D8B030D-6E8A-4147-A177-3AD203B41FA5}">
                      <a16:colId xmlns:a16="http://schemas.microsoft.com/office/drawing/2014/main" val="3392612827"/>
                    </a:ext>
                  </a:extLst>
                </a:gridCol>
                <a:gridCol w="1670220">
                  <a:extLst>
                    <a:ext uri="{9D8B030D-6E8A-4147-A177-3AD203B41FA5}">
                      <a16:colId xmlns:a16="http://schemas.microsoft.com/office/drawing/2014/main" val="1346390227"/>
                    </a:ext>
                  </a:extLst>
                </a:gridCol>
                <a:gridCol w="1043368">
                  <a:extLst>
                    <a:ext uri="{9D8B030D-6E8A-4147-A177-3AD203B41FA5}">
                      <a16:colId xmlns:a16="http://schemas.microsoft.com/office/drawing/2014/main" val="1579881543"/>
                    </a:ext>
                  </a:extLst>
                </a:gridCol>
              </a:tblGrid>
              <a:tr h="373177">
                <a:tc gridSpan="3">
                  <a:txBody>
                    <a:bodyPr/>
                    <a:lstStyle/>
                    <a:p>
                      <a:pPr algn="ctr" fontAlgn="b"/>
                      <a:r>
                        <a:rPr lang="en-US" sz="1000" b="1" i="0" u="none" strike="noStrike" baseline="0">
                          <a:solidFill>
                            <a:schemeClr val="bg1"/>
                          </a:solidFill>
                          <a:effectLst/>
                          <a:latin typeface="Ubuntu Light" panose="020B0304030602030204" pitchFamily="34" charset="0"/>
                        </a:rPr>
                        <a:t>Estimated Impact Results (Total Avg.)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hMerge="1">
                  <a:txBody>
                    <a:bodyPr/>
                    <a:lstStyle/>
                    <a:p>
                      <a:pPr algn="l" fontAlgn="b"/>
                      <a:endParaRPr lang="en-US" sz="1000" b="0" i="0" u="none" strike="noStrike" baseline="0">
                        <a:solidFill>
                          <a:srgbClr val="000000"/>
                        </a:solidFill>
                        <a:effectLst/>
                        <a:latin typeface="Ubuntu Light" panose="020B0304030602030204" pitchFamily="34" charset="0"/>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68589361"/>
                  </a:ext>
                </a:extLst>
              </a:tr>
              <a:tr h="339049">
                <a:tc gridSpan="2">
                  <a:txBody>
                    <a:bodyPr/>
                    <a:lstStyle/>
                    <a:p>
                      <a:pPr algn="l" fontAlgn="b"/>
                      <a:r>
                        <a:rPr lang="en-US" sz="1000" b="1" i="0" u="none" strike="noStrike" baseline="0">
                          <a:solidFill>
                            <a:schemeClr val="tx1"/>
                          </a:solidFill>
                          <a:effectLst/>
                          <a:latin typeface="Ubuntu Light" panose="020B0304030602030204" pitchFamily="34" charset="0"/>
                        </a:rPr>
                        <a:t>   Pilot Program Size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r>
                        <a:rPr lang="en-US" sz="1000" b="1" i="0" u="none" strike="noStrike" baseline="0" dirty="0">
                          <a:solidFill>
                            <a:srgbClr val="14935F"/>
                          </a:solidFill>
                          <a:effectLst/>
                          <a:latin typeface="Ubuntu Light" panose="020B0304030602030204" pitchFamily="34" charset="0"/>
                        </a:rPr>
                        <a:t>Up to $50M</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8148271"/>
                  </a:ext>
                </a:extLst>
              </a:tr>
              <a:tr h="361289">
                <a:tc>
                  <a:txBody>
                    <a:bodyPr/>
                    <a:lstStyle/>
                    <a:p>
                      <a:pPr algn="l" fontAlgn="b"/>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i="1" u="none" strike="noStrike" baseline="0">
                          <a:solidFill>
                            <a:schemeClr val="tx1"/>
                          </a:solidFill>
                          <a:effectLst/>
                          <a:latin typeface="Ubuntu Light" panose="020B0304030602030204" pitchFamily="34" charset="0"/>
                        </a:rPr>
                        <a:t>Value of Homes Purchased</a:t>
                      </a:r>
                      <a:endParaRPr lang="en-US" sz="1000" b="1" i="1" u="none" strike="noStrike" baseline="0">
                        <a:solidFill>
                          <a:schemeClr val="tx1"/>
                        </a:solidFill>
                        <a:effectLst/>
                        <a:latin typeface="Ubuntu Light" panose="020B0304030602030204" pitchFamily="34" charset="0"/>
                      </a:endParaRPr>
                    </a:p>
                  </a:txBody>
                  <a:tcPr marL="0" marR="0" marT="0" marB="0" anchor="ctr">
                    <a:lnL w="952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00" i="1" u="none" strike="noStrike" baseline="0" dirty="0">
                          <a:solidFill>
                            <a:schemeClr val="tx1"/>
                          </a:solidFill>
                          <a:effectLst/>
                          <a:latin typeface="Ubuntu Light" panose="020B0304030602030204" pitchFamily="34" charset="0"/>
                        </a:rPr>
                        <a:t>~$135-190M</a:t>
                      </a:r>
                      <a:endParaRPr lang="en-US" sz="1000" b="0" i="1" u="none" strike="noStrike" baseline="0" dirty="0">
                        <a:solidFill>
                          <a:schemeClr val="tx1"/>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8936097"/>
                  </a:ext>
                </a:extLst>
              </a:tr>
              <a:tr h="442333">
                <a:tc>
                  <a:txBody>
                    <a:bodyPr/>
                    <a:lstStyle/>
                    <a:p>
                      <a:pPr algn="l" fontAlgn="b"/>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i="1" u="none" strike="noStrike" baseline="0">
                          <a:solidFill>
                            <a:schemeClr val="tx1"/>
                          </a:solidFill>
                          <a:effectLst/>
                          <a:latin typeface="Ubuntu Light" panose="020B0304030602030204" pitchFamily="34" charset="0"/>
                        </a:rPr>
                        <a:t>Total Homeowner Equity after 10 years (5% Home Price Appreciation)</a:t>
                      </a:r>
                      <a:endParaRPr lang="en-US" sz="1000" b="1" i="1" u="none" strike="noStrike" baseline="0">
                        <a:solidFill>
                          <a:schemeClr val="tx1"/>
                        </a:solidFill>
                        <a:effectLst/>
                        <a:latin typeface="Ubuntu Light" panose="020B0304030602030204" pitchFamily="34" charset="0"/>
                      </a:endParaRPr>
                    </a:p>
                  </a:txBody>
                  <a:tcPr marL="0" marR="0" marT="0" marB="0" anchor="ctr">
                    <a:lnL w="952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1" u="none" strike="noStrike" cap="none" baseline="0" dirty="0">
                          <a:solidFill>
                            <a:schemeClr val="tx1"/>
                          </a:solidFill>
                          <a:effectLst/>
                          <a:latin typeface="Ubuntu Light" panose="020B0304030602030204" pitchFamily="34" charset="0"/>
                          <a:cs typeface="Arial"/>
                          <a:sym typeface="Arial"/>
                        </a:rPr>
                        <a:t>~$72-116M</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847402"/>
                  </a:ext>
                </a:extLst>
              </a:tr>
              <a:tr h="523911">
                <a:tc>
                  <a:txBody>
                    <a:bodyPr/>
                    <a:lstStyle/>
                    <a:p>
                      <a:pPr algn="l" fontAlgn="b"/>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i="1" u="none" strike="noStrike" baseline="0">
                          <a:solidFill>
                            <a:schemeClr val="tx1"/>
                          </a:solidFill>
                          <a:effectLst/>
                          <a:latin typeface="Ubuntu Light" panose="020B0304030602030204" pitchFamily="34" charset="0"/>
                        </a:rPr>
                        <a:t>Financial Freedom Unlocked</a:t>
                      </a:r>
                      <a:endParaRPr lang="en-US" sz="1000" b="1" i="1" u="none" strike="noStrike" baseline="0">
                        <a:solidFill>
                          <a:schemeClr val="tx1"/>
                        </a:solidFill>
                        <a:effectLst/>
                        <a:latin typeface="Ubuntu Light" panose="020B0304030602030204" pitchFamily="34" charset="0"/>
                      </a:endParaRPr>
                    </a:p>
                  </a:txBody>
                  <a:tcPr marL="0" marR="0" marT="0" marB="0" anchor="ctr">
                    <a:lnL w="952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i="1" u="none" strike="noStrike" baseline="0" dirty="0">
                          <a:solidFill>
                            <a:schemeClr val="tx1"/>
                          </a:solidFill>
                          <a:effectLst/>
                          <a:latin typeface="Ubuntu Light" panose="020B0304030602030204" pitchFamily="34" charset="0"/>
                        </a:rPr>
                        <a:t>~$784-941 per month</a:t>
                      </a:r>
                      <a:endParaRPr lang="en-US" sz="1000" b="0" i="1" u="none" strike="noStrike" baseline="0" dirty="0">
                        <a:solidFill>
                          <a:schemeClr val="tx1"/>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9988143"/>
                  </a:ext>
                </a:extLst>
              </a:tr>
              <a:tr h="446619">
                <a:tc>
                  <a:txBody>
                    <a:bodyPr/>
                    <a:lstStyle/>
                    <a:p>
                      <a:pPr algn="l" fontAlgn="b"/>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1" i="0" u="none" strike="noStrike" baseline="0">
                          <a:solidFill>
                            <a:schemeClr val="tx1"/>
                          </a:solidFill>
                          <a:effectLst/>
                          <a:latin typeface="Ubuntu Light" panose="020B0304030602030204" pitchFamily="34" charset="0"/>
                        </a:rPr>
                        <a:t>First-Time Homebuyers Created</a:t>
                      </a:r>
                    </a:p>
                  </a:txBody>
                  <a:tcPr marL="0" marR="0" marT="0" marB="0" anchor="ctr">
                    <a:lnL w="9525"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Ubuntu Light" panose="020B0304030602030204" pitchFamily="34" charset="0"/>
                          <a:cs typeface="Arial" panose="020B0604020202020204" pitchFamily="34" charset="0"/>
                        </a:rPr>
                        <a:t>~447-537</a:t>
                      </a:r>
                      <a:endParaRPr lang="en-US" sz="1000" b="1" i="0" u="none" strike="noStrike" baseline="0" dirty="0">
                        <a:solidFill>
                          <a:schemeClr val="tx1"/>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82739"/>
                  </a:ext>
                </a:extLst>
              </a:tr>
            </a:tbl>
          </a:graphicData>
        </a:graphic>
      </p:graphicFrame>
      <p:graphicFrame>
        <p:nvGraphicFramePr>
          <p:cNvPr id="19" name="Table 18">
            <a:extLst>
              <a:ext uri="{FF2B5EF4-FFF2-40B4-BE49-F238E27FC236}">
                <a16:creationId xmlns:a16="http://schemas.microsoft.com/office/drawing/2014/main" id="{73753794-9EB9-0AA9-5FBC-8EDBD0F859E8}"/>
              </a:ext>
            </a:extLst>
          </p:cNvPr>
          <p:cNvGraphicFramePr>
            <a:graphicFrameLocks noGrp="1"/>
          </p:cNvGraphicFramePr>
          <p:nvPr>
            <p:extLst>
              <p:ext uri="{D42A27DB-BD31-4B8C-83A1-F6EECF244321}">
                <p14:modId xmlns:p14="http://schemas.microsoft.com/office/powerpoint/2010/main" val="3911834934"/>
              </p:ext>
            </p:extLst>
          </p:nvPr>
        </p:nvGraphicFramePr>
        <p:xfrm>
          <a:off x="311700" y="2481153"/>
          <a:ext cx="2575741" cy="2486378"/>
        </p:xfrm>
        <a:graphic>
          <a:graphicData uri="http://schemas.openxmlformats.org/drawingml/2006/table">
            <a:tbl>
              <a:tblPr>
                <a:tableStyleId>{0BC86F6C-E49D-4F4B-8A14-03CD54A5C3F7}</a:tableStyleId>
              </a:tblPr>
              <a:tblGrid>
                <a:gridCol w="1119936">
                  <a:extLst>
                    <a:ext uri="{9D8B030D-6E8A-4147-A177-3AD203B41FA5}">
                      <a16:colId xmlns:a16="http://schemas.microsoft.com/office/drawing/2014/main" val="2841473149"/>
                    </a:ext>
                  </a:extLst>
                </a:gridCol>
                <a:gridCol w="1455805">
                  <a:extLst>
                    <a:ext uri="{9D8B030D-6E8A-4147-A177-3AD203B41FA5}">
                      <a16:colId xmlns:a16="http://schemas.microsoft.com/office/drawing/2014/main" val="2744945210"/>
                    </a:ext>
                  </a:extLst>
                </a:gridCol>
              </a:tblGrid>
              <a:tr h="470818">
                <a:tc gridSpan="2">
                  <a:txBody>
                    <a:bodyPr/>
                    <a:lstStyle/>
                    <a:p>
                      <a:pPr algn="ctr" fontAlgn="b"/>
                      <a:r>
                        <a:rPr lang="en-US" sz="1000" b="1" u="none" strike="noStrike" dirty="0">
                          <a:solidFill>
                            <a:schemeClr val="tx1"/>
                          </a:solidFill>
                          <a:effectLst/>
                          <a:latin typeface="Ubuntu" panose="020B0504030602030204" pitchFamily="34" charset="0"/>
                        </a:rPr>
                        <a:t>KHCDF Key Program Facts</a:t>
                      </a:r>
                      <a:endParaRPr lang="en-US" sz="1000" b="1" i="0" u="none" strike="noStrike" dirty="0">
                        <a:solidFill>
                          <a:schemeClr val="tx1"/>
                        </a:solidFill>
                        <a:effectLst/>
                        <a:latin typeface="Ubuntu" panose="020B05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554932"/>
                  </a:ext>
                </a:extLst>
              </a:tr>
              <a:tr h="401657">
                <a:tc>
                  <a:txBody>
                    <a:bodyPr/>
                    <a:lstStyle/>
                    <a:p>
                      <a:pPr algn="l" fontAlgn="b"/>
                      <a:r>
                        <a:rPr lang="en-US" sz="1000" u="none" strike="noStrike" baseline="0">
                          <a:effectLst/>
                          <a:latin typeface="Ubuntu Light" panose="020B0304030602030204" pitchFamily="34" charset="0"/>
                        </a:rPr>
                        <a:t>  Target Date</a:t>
                      </a:r>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pPr algn="ctr" fontAlgn="b"/>
                      <a:r>
                        <a:rPr lang="en-US" sz="1000" b="1" i="0" u="none" strike="noStrike" baseline="0">
                          <a:solidFill>
                            <a:srgbClr val="000000"/>
                          </a:solidFill>
                          <a:effectLst/>
                          <a:latin typeface="Ubuntu Light" panose="020B0304030602030204" pitchFamily="34" charset="0"/>
                        </a:rPr>
                        <a:t>2026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989061354"/>
                  </a:ext>
                </a:extLst>
              </a:tr>
              <a:tr h="401657">
                <a:tc>
                  <a:txBody>
                    <a:bodyPr/>
                    <a:lstStyle/>
                    <a:p>
                      <a:pPr algn="l" fontAlgn="b"/>
                      <a:r>
                        <a:rPr lang="en-US" sz="1000" u="none" strike="noStrike" baseline="0">
                          <a:effectLst/>
                          <a:latin typeface="Ubuntu Light" panose="020B0304030602030204" pitchFamily="34" charset="0"/>
                        </a:rPr>
                        <a:t>  Avg. </a:t>
                      </a:r>
                      <a:r>
                        <a:rPr lang="en-US" sz="1000" u="none" strike="noStrike" baseline="0" err="1">
                          <a:effectLst/>
                          <a:latin typeface="Ubuntu Light" panose="020B0304030602030204" pitchFamily="34" charset="0"/>
                        </a:rPr>
                        <a:t>Homium</a:t>
                      </a:r>
                      <a:r>
                        <a:rPr lang="en-US" sz="1000" u="none" strike="noStrike" baseline="0">
                          <a:effectLst/>
                          <a:latin typeface="Ubuntu Light" panose="020B0304030602030204" pitchFamily="34" charset="0"/>
                        </a:rPr>
                        <a:t> Size</a:t>
                      </a:r>
                      <a:endParaRPr lang="en-US" sz="1000" b="1" i="0" u="none" strike="noStrike" baseline="0">
                        <a:solidFill>
                          <a:srgbClr val="000000"/>
                        </a:solidFill>
                        <a:effectLst/>
                        <a:latin typeface="Ubuntu Light" panose="020B03040306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pPr algn="ctr" fontAlgn="b"/>
                      <a:r>
                        <a:rPr lang="en-US" sz="1000" b="0" i="0" u="none" strike="noStrike" baseline="0" dirty="0">
                          <a:solidFill>
                            <a:schemeClr val="tx1"/>
                          </a:solidFill>
                          <a:effectLst/>
                          <a:latin typeface="Ubuntu Light" panose="020B0304030602030204" pitchFamily="34" charset="0"/>
                        </a:rPr>
                        <a:t>~$90,000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45398735"/>
                  </a:ext>
                </a:extLst>
              </a:tr>
              <a:tr h="1212246">
                <a:tc>
                  <a:txBody>
                    <a:bodyPr/>
                    <a:lstStyle/>
                    <a:p>
                      <a:pPr algn="l" fontAlgn="b"/>
                      <a:r>
                        <a:rPr lang="en-US" sz="1000" b="0" i="0" u="none" strike="noStrike" baseline="0">
                          <a:solidFill>
                            <a:srgbClr val="000000"/>
                          </a:solidFill>
                          <a:effectLst/>
                          <a:latin typeface="Ubuntu Light" panose="020B0304030602030204" pitchFamily="34" charset="0"/>
                        </a:rPr>
                        <a:t>  Key Participants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US" sz="1000" dirty="0">
                          <a:solidFill>
                            <a:schemeClr val="tx1"/>
                          </a:solidFill>
                          <a:effectLst/>
                          <a:latin typeface="Ubuntu Light" panose="020B0304030602030204" pitchFamily="34" charset="0"/>
                        </a:rPr>
                        <a:t>Kentucky Housing Corp, the State of Kentucky and other </a:t>
                      </a:r>
                      <a:r>
                        <a:rPr lang="en-US" sz="1000" dirty="0">
                          <a:solidFill>
                            <a:schemeClr val="tx1"/>
                          </a:solidFill>
                          <a:latin typeface="Ubuntu Light" panose="020B0304030602030204" pitchFamily="34" charset="0"/>
                        </a:rPr>
                        <a:t>l</a:t>
                      </a:r>
                      <a:r>
                        <a:rPr lang="en-US" sz="1000" dirty="0">
                          <a:solidFill>
                            <a:schemeClr val="tx1"/>
                          </a:solidFill>
                          <a:effectLst/>
                          <a:latin typeface="Ubuntu Light" panose="020B0304030602030204" pitchFamily="34" charset="0"/>
                        </a:rPr>
                        <a:t>ocal HFAs, Municipalities, CDCs, Foundations, and Nonprofits</a:t>
                      </a:r>
                      <a:endParaRPr lang="en-US" sz="1000" b="0" i="0" u="none" strike="noStrike" baseline="0" dirty="0">
                        <a:solidFill>
                          <a:srgbClr val="C00000"/>
                        </a:solidFill>
                        <a:effectLst/>
                        <a:latin typeface="Ubuntu Light" panose="020B030403060203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7430994"/>
                  </a:ext>
                </a:extLst>
              </a:tr>
            </a:tbl>
          </a:graphicData>
        </a:graphic>
      </p:graphicFrame>
      <p:graphicFrame>
        <p:nvGraphicFramePr>
          <p:cNvPr id="6" name="Table 5">
            <a:extLst>
              <a:ext uri="{FF2B5EF4-FFF2-40B4-BE49-F238E27FC236}">
                <a16:creationId xmlns:a16="http://schemas.microsoft.com/office/drawing/2014/main" id="{5345FEA9-9866-88DB-F9C7-34B43C0A3D6B}"/>
              </a:ext>
            </a:extLst>
          </p:cNvPr>
          <p:cNvGraphicFramePr>
            <a:graphicFrameLocks noGrp="1"/>
          </p:cNvGraphicFramePr>
          <p:nvPr>
            <p:extLst>
              <p:ext uri="{D42A27DB-BD31-4B8C-83A1-F6EECF244321}">
                <p14:modId xmlns:p14="http://schemas.microsoft.com/office/powerpoint/2010/main" val="232836800"/>
              </p:ext>
            </p:extLst>
          </p:nvPr>
        </p:nvGraphicFramePr>
        <p:xfrm>
          <a:off x="3138257" y="2481154"/>
          <a:ext cx="2575741" cy="2486377"/>
        </p:xfrm>
        <a:graphic>
          <a:graphicData uri="http://schemas.openxmlformats.org/drawingml/2006/table">
            <a:tbl>
              <a:tblPr firstRow="1" firstCol="1" bandRow="1">
                <a:tableStyleId>{0BC86F6C-E49D-4F4B-8A14-03CD54A5C3F7}</a:tableStyleId>
              </a:tblPr>
              <a:tblGrid>
                <a:gridCol w="1236175">
                  <a:extLst>
                    <a:ext uri="{9D8B030D-6E8A-4147-A177-3AD203B41FA5}">
                      <a16:colId xmlns:a16="http://schemas.microsoft.com/office/drawing/2014/main" val="84339886"/>
                    </a:ext>
                  </a:extLst>
                </a:gridCol>
                <a:gridCol w="1339566">
                  <a:extLst>
                    <a:ext uri="{9D8B030D-6E8A-4147-A177-3AD203B41FA5}">
                      <a16:colId xmlns:a16="http://schemas.microsoft.com/office/drawing/2014/main" val="1940745157"/>
                    </a:ext>
                  </a:extLst>
                </a:gridCol>
              </a:tblGrid>
              <a:tr h="660239">
                <a:tc>
                  <a:txBody>
                    <a:bodyPr/>
                    <a:lstStyle/>
                    <a:p>
                      <a:pPr marL="0" marR="0" algn="l">
                        <a:lnSpc>
                          <a:spcPct val="107000"/>
                        </a:lnSpc>
                        <a:buNone/>
                      </a:pPr>
                      <a:r>
                        <a:rPr lang="en-US" sz="900" b="1" kern="100">
                          <a:effectLst/>
                          <a:latin typeface="Ubuntu Light" panose="020B0304030602030204" pitchFamily="34" charset="0"/>
                        </a:rPr>
                        <a:t>Target AMI</a:t>
                      </a:r>
                      <a:endParaRPr lang="en-US" sz="1400" b="1" kern="10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US" sz="900" kern="100" dirty="0">
                          <a:solidFill>
                            <a:schemeClr val="tx1"/>
                          </a:solidFill>
                          <a:effectLst/>
                          <a:latin typeface="Ubuntu Light" panose="020B0304030602030204" pitchFamily="34" charset="0"/>
                          <a:ea typeface="Calibri" panose="020F0502020204030204" pitchFamily="34" charset="0"/>
                          <a:cs typeface="Arial" panose="020B0604020202020204" pitchFamily="34" charset="0"/>
                        </a:rPr>
                        <a:t>&gt; 80% - 140% (Up to 160% in high-cost areas)</a:t>
                      </a:r>
                      <a:endParaRPr lang="en-US" sz="1400" kern="100" dirty="0">
                        <a:solidFill>
                          <a:schemeClr val="tx1"/>
                        </a:solidFill>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0499176"/>
                  </a:ext>
                </a:extLst>
              </a:tr>
              <a:tr h="636177">
                <a:tc>
                  <a:txBody>
                    <a:bodyPr/>
                    <a:lstStyle/>
                    <a:p>
                      <a:pPr marL="0" marR="0" algn="l">
                        <a:lnSpc>
                          <a:spcPct val="107000"/>
                        </a:lnSpc>
                        <a:buNone/>
                      </a:pPr>
                      <a:r>
                        <a:rPr lang="en-US" sz="900" b="1" kern="100">
                          <a:effectLst/>
                          <a:latin typeface="Ubuntu Light" panose="020B0304030602030204" pitchFamily="34" charset="0"/>
                        </a:rPr>
                        <a:t>Homium SAM per Homeowner (%)</a:t>
                      </a:r>
                      <a:endParaRPr lang="en-US" sz="1400" b="1" kern="10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Aft>
                          <a:spcPts val="800"/>
                        </a:spcAft>
                        <a:buNone/>
                      </a:pPr>
                      <a:r>
                        <a:rPr lang="en-US" sz="900" kern="100" dirty="0">
                          <a:solidFill>
                            <a:schemeClr val="tx1"/>
                          </a:solidFill>
                          <a:effectLst/>
                          <a:latin typeface="Ubuntu Light" panose="020B0304030602030204" pitchFamily="34" charset="0"/>
                        </a:rPr>
                        <a:t>Up to 40% of Home Value</a:t>
                      </a:r>
                      <a:endParaRPr lang="en-US" sz="1400" kern="100" dirty="0">
                        <a:solidFill>
                          <a:schemeClr val="tx1"/>
                        </a:solidFill>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7417869"/>
                  </a:ext>
                </a:extLst>
              </a:tr>
              <a:tr h="553784">
                <a:tc>
                  <a:txBody>
                    <a:bodyPr/>
                    <a:lstStyle/>
                    <a:p>
                      <a:pPr marL="0" marR="0" algn="l">
                        <a:lnSpc>
                          <a:spcPct val="107000"/>
                        </a:lnSpc>
                        <a:buNone/>
                      </a:pPr>
                      <a:r>
                        <a:rPr lang="en-US" sz="900" b="1" kern="100">
                          <a:effectLst/>
                          <a:latin typeface="Ubuntu Light" panose="020B0304030602030204" pitchFamily="34" charset="0"/>
                        </a:rPr>
                        <a:t>Minimum FICO Score</a:t>
                      </a:r>
                      <a:endParaRPr lang="en-US" sz="1400" b="1" kern="10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US" sz="900" kern="100" dirty="0">
                          <a:effectLst/>
                          <a:latin typeface="Ubuntu Light" panose="020B0304030602030204" pitchFamily="34" charset="0"/>
                        </a:rPr>
                        <a:t>620 or sponsor standards</a:t>
                      </a:r>
                      <a:endParaRPr lang="en-US" sz="1400" kern="100" dirty="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04967497"/>
                  </a:ext>
                </a:extLst>
              </a:tr>
              <a:tr h="636177">
                <a:tc>
                  <a:txBody>
                    <a:bodyPr/>
                    <a:lstStyle/>
                    <a:p>
                      <a:pPr marL="0" marR="0" algn="l">
                        <a:lnSpc>
                          <a:spcPct val="107000"/>
                        </a:lnSpc>
                        <a:buNone/>
                      </a:pPr>
                      <a:r>
                        <a:rPr lang="en-US" sz="900" b="1" kern="100" dirty="0">
                          <a:effectLst/>
                          <a:latin typeface="Ubuntu Light" panose="020B0304030602030204" pitchFamily="34" charset="0"/>
                        </a:rPr>
                        <a:t>Borrower Down Payment</a:t>
                      </a:r>
                      <a:endParaRPr lang="en-US" sz="1400" b="1" kern="100" dirty="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7000"/>
                        </a:lnSpc>
                        <a:spcAft>
                          <a:spcPts val="800"/>
                        </a:spcAft>
                        <a:buNone/>
                      </a:pPr>
                      <a:r>
                        <a:rPr lang="en-US" sz="900" kern="100" dirty="0">
                          <a:effectLst/>
                          <a:latin typeface="Ubuntu Light" panose="020B0304030602030204" pitchFamily="34" charset="0"/>
                        </a:rPr>
                        <a:t>3.0% (flexible subject to sponsor standards and can come from gifts or grants)</a:t>
                      </a:r>
                      <a:endParaRPr lang="en-US" sz="1400" kern="100" dirty="0">
                        <a:effectLst/>
                        <a:latin typeface="Ubuntu Light" panose="020B0304030602030204" pitchFamily="34" charset="0"/>
                        <a:ea typeface="Calibri" panose="020F050202020403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635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44255735"/>
                  </a:ext>
                </a:extLst>
              </a:tr>
            </a:tbl>
          </a:graphicData>
        </a:graphic>
      </p:graphicFrame>
      <p:sp>
        <p:nvSpPr>
          <p:cNvPr id="2" name="Slide Number Placeholder 2">
            <a:extLst>
              <a:ext uri="{FF2B5EF4-FFF2-40B4-BE49-F238E27FC236}">
                <a16:creationId xmlns:a16="http://schemas.microsoft.com/office/drawing/2014/main" id="{B342EF60-13E7-1378-8E09-F367BB0D49E9}"/>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panose="020B0304030602030204" pitchFamily="34" charset="0"/>
                <a:sym typeface="Ubuntu Light"/>
              </a:rPr>
              <a:pPr algn="r">
                <a:defRPr/>
              </a:pPr>
              <a:t>6</a:t>
            </a:fld>
            <a:endParaRPr lang="en" sz="800">
              <a:solidFill>
                <a:srgbClr val="061D29"/>
              </a:solidFill>
              <a:latin typeface="Ubuntu Light" panose="020B0304030602030204" pitchFamily="34" charset="0"/>
              <a:sym typeface="Ubuntu Light"/>
            </a:endParaRPr>
          </a:p>
        </p:txBody>
      </p:sp>
    </p:spTree>
    <p:extLst>
      <p:ext uri="{BB962C8B-B14F-4D97-AF65-F5344CB8AC3E}">
        <p14:creationId xmlns:p14="http://schemas.microsoft.com/office/powerpoint/2010/main" val="96476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D0AA-4ADC-BDC9-8549-46C18C89CD07}"/>
              </a:ext>
            </a:extLst>
          </p:cNvPr>
          <p:cNvSpPr>
            <a:spLocks noGrp="1"/>
          </p:cNvSpPr>
          <p:nvPr>
            <p:ph type="title"/>
          </p:nvPr>
        </p:nvSpPr>
        <p:spPr/>
        <p:txBody>
          <a:bodyPr>
            <a:noAutofit/>
          </a:bodyPr>
          <a:lstStyle/>
          <a:p>
            <a:r>
              <a:rPr lang="en-US" dirty="0">
                <a:latin typeface="Goudy Old Style" panose="02020502050305020303" pitchFamily="18" charset="77"/>
              </a:rPr>
              <a:t>The median income cannot qualify for a mortgage on the 120% of median home in</a:t>
            </a:r>
            <a:r>
              <a:rPr lang="en-US" u="sng" dirty="0">
                <a:latin typeface="Goudy Old Style" panose="02020502050305020303" pitchFamily="18" charset="77"/>
              </a:rPr>
              <a:t>11 of 13</a:t>
            </a:r>
            <a:r>
              <a:rPr lang="en-US" dirty="0">
                <a:latin typeface="Goudy Old Style" panose="02020502050305020303" pitchFamily="18" charset="77"/>
              </a:rPr>
              <a:t> Zip Codes (85%) in 13 KY Counties.</a:t>
            </a:r>
          </a:p>
        </p:txBody>
      </p:sp>
      <p:sp>
        <p:nvSpPr>
          <p:cNvPr id="3" name="Slide Number Placeholder 2">
            <a:extLst>
              <a:ext uri="{FF2B5EF4-FFF2-40B4-BE49-F238E27FC236}">
                <a16:creationId xmlns:a16="http://schemas.microsoft.com/office/drawing/2014/main" id="{2C105271-1199-415F-3384-84173DDDFDB8}"/>
              </a:ext>
            </a:extLst>
          </p:cNvPr>
          <p:cNvSpPr>
            <a:spLocks noGrp="1"/>
          </p:cNvSpPr>
          <p:nvPr>
            <p:ph type="sldNum" idx="12"/>
          </p:nvPr>
        </p:nvSpPr>
        <p:spPr>
          <a:xfrm>
            <a:off x="14517171" y="6969828"/>
            <a:ext cx="169153" cy="148094"/>
          </a:xfrm>
        </p:spPr>
        <p:txBody>
          <a:bodyPr>
            <a:normAutofit fontScale="25000" lnSpcReduction="20000"/>
          </a:bodyPr>
          <a:lstStyle/>
          <a:p>
            <a:fld id="{00000000-1234-1234-1234-123412341234}" type="slidenum">
              <a:rPr lang="en" smtClean="0"/>
              <a:pPr/>
              <a:t>7</a:t>
            </a:fld>
            <a:endParaRPr lang="en"/>
          </a:p>
        </p:txBody>
      </p:sp>
      <p:sp>
        <p:nvSpPr>
          <p:cNvPr id="12" name="Title 1">
            <a:extLst>
              <a:ext uri="{FF2B5EF4-FFF2-40B4-BE49-F238E27FC236}">
                <a16:creationId xmlns:a16="http://schemas.microsoft.com/office/drawing/2014/main" id="{135AB115-5DDD-BDF1-3E78-CA2547498861}"/>
              </a:ext>
            </a:extLst>
          </p:cNvPr>
          <p:cNvSpPr txBox="1">
            <a:spLocks/>
          </p:cNvSpPr>
          <p:nvPr/>
        </p:nvSpPr>
        <p:spPr>
          <a:xfrm>
            <a:off x="311700" y="3535185"/>
            <a:ext cx="4763220" cy="1308346"/>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r>
              <a:rPr lang="en-US" dirty="0">
                <a:latin typeface="Goudy Old Style" panose="02020502050305020303" pitchFamily="18" charset="77"/>
              </a:rPr>
              <a:t>Mortgages require a debt-to-income ratio that new homeowners simply cannot reach on their own.</a:t>
            </a:r>
          </a:p>
        </p:txBody>
      </p:sp>
      <p:graphicFrame>
        <p:nvGraphicFramePr>
          <p:cNvPr id="19" name="Table 18">
            <a:extLst>
              <a:ext uri="{FF2B5EF4-FFF2-40B4-BE49-F238E27FC236}">
                <a16:creationId xmlns:a16="http://schemas.microsoft.com/office/drawing/2014/main" id="{5E924E45-9ED3-8742-01AB-E09D54B2DD14}"/>
              </a:ext>
            </a:extLst>
          </p:cNvPr>
          <p:cNvGraphicFramePr>
            <a:graphicFrameLocks noGrp="1"/>
          </p:cNvGraphicFramePr>
          <p:nvPr>
            <p:extLst>
              <p:ext uri="{D42A27DB-BD31-4B8C-83A1-F6EECF244321}">
                <p14:modId xmlns:p14="http://schemas.microsoft.com/office/powerpoint/2010/main" val="744298000"/>
              </p:ext>
            </p:extLst>
          </p:nvPr>
        </p:nvGraphicFramePr>
        <p:xfrm>
          <a:off x="417945" y="1419808"/>
          <a:ext cx="4550729" cy="1865630"/>
        </p:xfrm>
        <a:graphic>
          <a:graphicData uri="http://schemas.openxmlformats.org/drawingml/2006/table">
            <a:tbl>
              <a:tblPr/>
              <a:tblGrid>
                <a:gridCol w="3349449">
                  <a:extLst>
                    <a:ext uri="{9D8B030D-6E8A-4147-A177-3AD203B41FA5}">
                      <a16:colId xmlns:a16="http://schemas.microsoft.com/office/drawing/2014/main" val="3408044363"/>
                    </a:ext>
                  </a:extLst>
                </a:gridCol>
                <a:gridCol w="1201280">
                  <a:extLst>
                    <a:ext uri="{9D8B030D-6E8A-4147-A177-3AD203B41FA5}">
                      <a16:colId xmlns:a16="http://schemas.microsoft.com/office/drawing/2014/main" val="2629895440"/>
                    </a:ext>
                  </a:extLst>
                </a:gridCol>
              </a:tblGrid>
              <a:tr h="373126">
                <a:tc>
                  <a:txBody>
                    <a:bodyPr/>
                    <a:lstStyle/>
                    <a:p>
                      <a:pPr algn="l" rtl="0" fontAlgn="ctr"/>
                      <a:r>
                        <a:rPr lang="en-US" sz="1400" b="0" i="0" u="none" strike="noStrike" dirty="0">
                          <a:solidFill>
                            <a:srgbClr val="061D29"/>
                          </a:solidFill>
                          <a:effectLst/>
                          <a:latin typeface="Ubuntu Light" panose="020B0304030602030204" pitchFamily="34" charset="0"/>
                        </a:rPr>
                        <a:t>120% of Median Home Price:</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061D29"/>
                          </a:solidFill>
                          <a:effectLst/>
                          <a:latin typeface="Ubuntu Light" panose="020B0304030602030204" pitchFamily="34" charset="0"/>
                        </a:rPr>
                        <a:t>       $303,317</a:t>
                      </a:r>
                    </a:p>
                  </a:txBody>
                  <a:tcPr marL="0" marR="0" marT="0" marB="0" anchor="ctr">
                    <a:lnL>
                      <a:noFill/>
                    </a:lnL>
                    <a:lnR>
                      <a:noFill/>
                    </a:lnR>
                    <a:lnT>
                      <a:noFill/>
                    </a:lnT>
                    <a:lnB>
                      <a:noFill/>
                    </a:lnB>
                    <a:noFill/>
                  </a:tcPr>
                </a:tc>
                <a:extLst>
                  <a:ext uri="{0D108BD9-81ED-4DB2-BD59-A6C34878D82A}">
                    <a16:rowId xmlns:a16="http://schemas.microsoft.com/office/drawing/2014/main" val="497411083"/>
                  </a:ext>
                </a:extLst>
              </a:tr>
              <a:tr h="373126">
                <a:tc>
                  <a:txBody>
                    <a:bodyPr/>
                    <a:lstStyle/>
                    <a:p>
                      <a:pPr algn="l" rtl="0" fontAlgn="ctr"/>
                      <a:r>
                        <a:rPr lang="en-US" sz="1400" b="0" i="0" u="none" strike="noStrike" dirty="0">
                          <a:solidFill>
                            <a:srgbClr val="061D29"/>
                          </a:solidFill>
                          <a:effectLst/>
                          <a:latin typeface="Ubuntu Light" panose="020B0304030602030204" pitchFamily="34" charset="0"/>
                        </a:rPr>
                        <a:t>Median income:</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061D29"/>
                          </a:solidFill>
                          <a:effectLst/>
                          <a:latin typeface="Ubuntu Light" panose="020B0304030602030204" pitchFamily="34" charset="0"/>
                        </a:rPr>
                        <a:t> $78,950 / yr </a:t>
                      </a:r>
                    </a:p>
                  </a:txBody>
                  <a:tcPr marL="0" marR="0" marT="0" marB="0" anchor="ctr">
                    <a:lnL>
                      <a:noFill/>
                    </a:lnL>
                    <a:lnR>
                      <a:noFill/>
                    </a:lnR>
                    <a:lnT>
                      <a:noFill/>
                    </a:lnT>
                    <a:lnB>
                      <a:noFill/>
                    </a:lnB>
                    <a:noFill/>
                  </a:tcPr>
                </a:tc>
                <a:extLst>
                  <a:ext uri="{0D108BD9-81ED-4DB2-BD59-A6C34878D82A}">
                    <a16:rowId xmlns:a16="http://schemas.microsoft.com/office/drawing/2014/main" val="2398821517"/>
                  </a:ext>
                </a:extLst>
              </a:tr>
              <a:tr h="373126">
                <a:tc>
                  <a:txBody>
                    <a:bodyPr/>
                    <a:lstStyle/>
                    <a:p>
                      <a:pPr algn="l" rtl="0" fontAlgn="ctr"/>
                      <a:r>
                        <a:rPr lang="en-US" sz="1400" b="0" i="0" u="none" strike="noStrike" dirty="0">
                          <a:solidFill>
                            <a:srgbClr val="061D29"/>
                          </a:solidFill>
                          <a:effectLst/>
                          <a:latin typeface="Ubuntu Light" panose="020B0304030602030204" pitchFamily="34" charset="0"/>
                        </a:rPr>
                        <a:t>Minimum down payment (3.0%): </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061D29"/>
                          </a:solidFill>
                          <a:effectLst/>
                          <a:latin typeface="Ubuntu Light" panose="020B0304030602030204" pitchFamily="34" charset="0"/>
                        </a:rPr>
                        <a:t>           $9,100</a:t>
                      </a:r>
                    </a:p>
                  </a:txBody>
                  <a:tcPr marL="0" marR="0" marT="0" marB="0" anchor="ctr">
                    <a:lnL>
                      <a:noFill/>
                    </a:lnL>
                    <a:lnR>
                      <a:noFill/>
                    </a:lnR>
                    <a:lnT>
                      <a:noFill/>
                    </a:lnT>
                    <a:lnB>
                      <a:noFill/>
                    </a:lnB>
                    <a:noFill/>
                  </a:tcPr>
                </a:tc>
                <a:extLst>
                  <a:ext uri="{0D108BD9-81ED-4DB2-BD59-A6C34878D82A}">
                    <a16:rowId xmlns:a16="http://schemas.microsoft.com/office/drawing/2014/main" val="2564644994"/>
                  </a:ext>
                </a:extLst>
              </a:tr>
              <a:tr h="373126">
                <a:tc>
                  <a:txBody>
                    <a:bodyPr/>
                    <a:lstStyle/>
                    <a:p>
                      <a:pPr algn="l" rtl="0" fontAlgn="ctr"/>
                      <a:r>
                        <a:rPr lang="en-US" sz="1400" b="0" i="0" u="none" strike="noStrike" dirty="0">
                          <a:solidFill>
                            <a:srgbClr val="061D29"/>
                          </a:solidFill>
                          <a:effectLst/>
                          <a:latin typeface="Ubuntu Light" panose="020B0304030602030204" pitchFamily="34" charset="0"/>
                        </a:rPr>
                        <a:t>Mortgage payment (at 6.5% APR): </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FF0000"/>
                          </a:solidFill>
                          <a:effectLst/>
                          <a:latin typeface="Ubuntu Light" panose="020B0304030602030204" pitchFamily="34" charset="0"/>
                        </a:rPr>
                        <a:t>   $2,687/ </a:t>
                      </a:r>
                      <a:r>
                        <a:rPr lang="en-US" sz="1400" b="0" i="0" u="none" strike="noStrike" dirty="0" err="1">
                          <a:solidFill>
                            <a:srgbClr val="FF0000"/>
                          </a:solidFill>
                          <a:effectLst/>
                          <a:latin typeface="Ubuntu Light" panose="020B0304030602030204" pitchFamily="34" charset="0"/>
                        </a:rPr>
                        <a:t>mo</a:t>
                      </a:r>
                      <a:endParaRPr lang="en-US" sz="1400" b="0" i="0" u="none" strike="noStrike" dirty="0">
                        <a:solidFill>
                          <a:srgbClr val="FF0000"/>
                        </a:solidFill>
                        <a:effectLst/>
                        <a:latin typeface="Ubuntu Light" panose="020B030403060203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3462998607"/>
                  </a:ext>
                </a:extLst>
              </a:tr>
              <a:tr h="373126">
                <a:tc>
                  <a:txBody>
                    <a:bodyPr/>
                    <a:lstStyle/>
                    <a:p>
                      <a:pPr algn="l" rtl="0" fontAlgn="ctr"/>
                      <a:r>
                        <a:rPr lang="en-US" sz="1400" b="0" i="0" u="none" strike="noStrike" dirty="0">
                          <a:solidFill>
                            <a:srgbClr val="061D29"/>
                          </a:solidFill>
                          <a:effectLst/>
                          <a:latin typeface="Ubuntu Light" panose="020B0304030602030204" pitchFamily="34" charset="0"/>
                        </a:rPr>
                        <a:t>Front ratio (PITI/income): </a:t>
                      </a:r>
                    </a:p>
                  </a:txBody>
                  <a:tcPr marL="0" marR="0" marT="0" marB="0" anchor="ctr">
                    <a:lnL>
                      <a:noFill/>
                    </a:lnL>
                    <a:lnR>
                      <a:noFill/>
                    </a:lnR>
                    <a:lnT>
                      <a:noFill/>
                    </a:lnT>
                    <a:lnB>
                      <a:noFill/>
                    </a:lnB>
                    <a:noFill/>
                  </a:tcPr>
                </a:tc>
                <a:tc>
                  <a:txBody>
                    <a:bodyPr/>
                    <a:lstStyle/>
                    <a:p>
                      <a:pPr algn="r" rtl="0" fontAlgn="ctr"/>
                      <a:r>
                        <a:rPr lang="en-US" sz="1400" b="0" i="1" u="none" strike="noStrike" dirty="0">
                          <a:solidFill>
                            <a:srgbClr val="FF0000"/>
                          </a:solidFill>
                          <a:effectLst/>
                          <a:latin typeface="Ubuntu Light" panose="020B0304030602030204" pitchFamily="34" charset="0"/>
                        </a:rPr>
                        <a:t>41%</a:t>
                      </a:r>
                    </a:p>
                  </a:txBody>
                  <a:tcPr marL="0" marR="0" marT="0" marB="0" anchor="ctr">
                    <a:lnL>
                      <a:noFill/>
                    </a:lnL>
                    <a:lnR>
                      <a:noFill/>
                    </a:lnR>
                    <a:lnT>
                      <a:noFill/>
                    </a:lnT>
                    <a:lnB>
                      <a:noFill/>
                    </a:lnB>
                    <a:noFill/>
                  </a:tcPr>
                </a:tc>
                <a:extLst>
                  <a:ext uri="{0D108BD9-81ED-4DB2-BD59-A6C34878D82A}">
                    <a16:rowId xmlns:a16="http://schemas.microsoft.com/office/drawing/2014/main" val="3479603388"/>
                  </a:ext>
                </a:extLst>
              </a:tr>
            </a:tbl>
          </a:graphicData>
        </a:graphic>
      </p:graphicFrame>
      <p:sp>
        <p:nvSpPr>
          <p:cNvPr id="5" name="TextBox 4">
            <a:extLst>
              <a:ext uri="{FF2B5EF4-FFF2-40B4-BE49-F238E27FC236}">
                <a16:creationId xmlns:a16="http://schemas.microsoft.com/office/drawing/2014/main" id="{4DE1148F-AB16-266C-404F-E05F548CBE4A}"/>
              </a:ext>
            </a:extLst>
          </p:cNvPr>
          <p:cNvSpPr txBox="1"/>
          <p:nvPr/>
        </p:nvSpPr>
        <p:spPr>
          <a:xfrm>
            <a:off x="1368818" y="4658865"/>
            <a:ext cx="5641934" cy="369332"/>
          </a:xfrm>
          <a:prstGeom prst="rect">
            <a:avLst/>
          </a:prstGeom>
          <a:noFill/>
        </p:spPr>
        <p:txBody>
          <a:bodyPr wrap="square">
            <a:spAutoFit/>
          </a:bodyPr>
          <a:lstStyle/>
          <a:p>
            <a:pPr algn="l"/>
            <a:r>
              <a:rPr lang="en-US" sz="600" dirty="0">
                <a:solidFill>
                  <a:schemeClr val="tx2">
                    <a:lumMod val="50000"/>
                  </a:schemeClr>
                </a:solidFill>
                <a:latin typeface="Ubuntu Light" panose="020B0304030602030204" pitchFamily="34" charset="0"/>
                <a:cs typeface="Taviraj" panose="020B0604020202020204" charset="-34"/>
              </a:rPr>
              <a:t>Analysis assumes 3.5% down payment for a Freddie Mac 30--year fixed confirming loan. Median Home Price and Income numbers used above are based on selected populated zip codes in the Louisville City, KY area. 35% is the maximum front ratio, which is the principal, income, taxes and insurance divided by household income. Assumes a 6.5% APR. Median Income and Median Home Value Data is based on 2024 ArcGIS and US Census Bureau data.</a:t>
            </a:r>
          </a:p>
        </p:txBody>
      </p:sp>
      <p:pic>
        <p:nvPicPr>
          <p:cNvPr id="4" name="Picture 3">
            <a:extLst>
              <a:ext uri="{FF2B5EF4-FFF2-40B4-BE49-F238E27FC236}">
                <a16:creationId xmlns:a16="http://schemas.microsoft.com/office/drawing/2014/main" id="{42AB855B-BC71-C56E-DE02-AB94A940D51C}"/>
              </a:ext>
            </a:extLst>
          </p:cNvPr>
          <p:cNvPicPr>
            <a:picLocks noChangeAspect="1"/>
          </p:cNvPicPr>
          <p:nvPr/>
        </p:nvPicPr>
        <p:blipFill>
          <a:blip r:embed="rId3"/>
          <a:stretch>
            <a:fillRect/>
          </a:stretch>
        </p:blipFill>
        <p:spPr>
          <a:xfrm>
            <a:off x="5074920" y="1250441"/>
            <a:ext cx="3789008" cy="2456033"/>
          </a:xfrm>
          <a:prstGeom prst="rect">
            <a:avLst/>
          </a:prstGeom>
        </p:spPr>
      </p:pic>
      <p:sp>
        <p:nvSpPr>
          <p:cNvPr id="7" name="Rectangle 6">
            <a:extLst>
              <a:ext uri="{FF2B5EF4-FFF2-40B4-BE49-F238E27FC236}">
                <a16:creationId xmlns:a16="http://schemas.microsoft.com/office/drawing/2014/main" id="{5B22BD17-80AA-B78F-2138-C654EA12AF58}"/>
              </a:ext>
            </a:extLst>
          </p:cNvPr>
          <p:cNvSpPr/>
          <p:nvPr/>
        </p:nvSpPr>
        <p:spPr>
          <a:xfrm>
            <a:off x="7712150" y="1242052"/>
            <a:ext cx="1340680" cy="454592"/>
          </a:xfrm>
          <a:prstGeom prst="rect">
            <a:avLst/>
          </a:prstGeom>
          <a:noFill/>
          <a:ln w="12700">
            <a:solidFill>
              <a:srgbClr val="0033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Ubuntu Light" panose="020B0304030602030204" pitchFamily="34" charset="0"/>
              </a:rPr>
              <a:t>Passes DTI</a:t>
            </a:r>
            <a:r>
              <a:rPr lang="en-US" sz="1100" b="1" dirty="0">
                <a:solidFill>
                  <a:schemeClr val="tx1"/>
                </a:solidFill>
                <a:latin typeface="Ubuntu Light" panose="020B0304030602030204" pitchFamily="34" charset="0"/>
              </a:rPr>
              <a:t>?	</a:t>
            </a:r>
          </a:p>
        </p:txBody>
      </p:sp>
    </p:spTree>
    <p:extLst>
      <p:ext uri="{BB962C8B-B14F-4D97-AF65-F5344CB8AC3E}">
        <p14:creationId xmlns:p14="http://schemas.microsoft.com/office/powerpoint/2010/main" val="35913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00D8E-20A9-3D34-2101-1615E1937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AD6C7-07EA-520B-1EDA-AE7A47A854A5}"/>
              </a:ext>
            </a:extLst>
          </p:cNvPr>
          <p:cNvSpPr>
            <a:spLocks noGrp="1"/>
          </p:cNvSpPr>
          <p:nvPr>
            <p:ph type="title"/>
          </p:nvPr>
        </p:nvSpPr>
        <p:spPr/>
        <p:txBody>
          <a:bodyPr>
            <a:noAutofit/>
          </a:bodyPr>
          <a:lstStyle/>
          <a:p>
            <a:r>
              <a:rPr lang="en-US" dirty="0">
                <a:latin typeface="Goudy Old Style" panose="02020502050305020303" pitchFamily="18" charset="77"/>
              </a:rPr>
              <a:t>With a </a:t>
            </a:r>
            <a:r>
              <a:rPr lang="en-US" dirty="0" err="1">
                <a:latin typeface="Goudy Old Style" panose="02020502050305020303" pitchFamily="18" charset="77"/>
              </a:rPr>
              <a:t>Homium</a:t>
            </a:r>
            <a:r>
              <a:rPr lang="en-US" dirty="0">
                <a:latin typeface="Goudy Old Style" panose="02020502050305020303" pitchFamily="18" charset="77"/>
              </a:rPr>
              <a:t> loan, the median income can buy a home that is 120% of the median home value in </a:t>
            </a:r>
            <a:r>
              <a:rPr lang="en-US" u="sng" dirty="0">
                <a:latin typeface="Goudy Old Style" panose="02020502050305020303" pitchFamily="18" charset="77"/>
              </a:rPr>
              <a:t>all</a:t>
            </a:r>
            <a:r>
              <a:rPr lang="en-US" dirty="0">
                <a:latin typeface="Goudy Old Style" panose="02020502050305020303" pitchFamily="18" charset="77"/>
              </a:rPr>
              <a:t> 13 counties.</a:t>
            </a:r>
          </a:p>
        </p:txBody>
      </p:sp>
      <p:sp>
        <p:nvSpPr>
          <p:cNvPr id="3" name="Slide Number Placeholder 2">
            <a:extLst>
              <a:ext uri="{FF2B5EF4-FFF2-40B4-BE49-F238E27FC236}">
                <a16:creationId xmlns:a16="http://schemas.microsoft.com/office/drawing/2014/main" id="{16BC4740-93A1-F90D-3062-1F361A71566E}"/>
              </a:ext>
            </a:extLst>
          </p:cNvPr>
          <p:cNvSpPr>
            <a:spLocks noGrp="1"/>
          </p:cNvSpPr>
          <p:nvPr>
            <p:ph type="sldNum" idx="12"/>
          </p:nvPr>
        </p:nvSpPr>
        <p:spPr/>
        <p:txBody>
          <a:bodyPr/>
          <a:lstStyle/>
          <a:p>
            <a:fld id="{00000000-1234-1234-1234-123412341234}" type="slidenum">
              <a:rPr lang="en" smtClean="0"/>
              <a:pPr/>
              <a:t>8</a:t>
            </a:fld>
            <a:endParaRPr lang="en"/>
          </a:p>
        </p:txBody>
      </p:sp>
      <p:sp>
        <p:nvSpPr>
          <p:cNvPr id="12" name="Title 1">
            <a:extLst>
              <a:ext uri="{FF2B5EF4-FFF2-40B4-BE49-F238E27FC236}">
                <a16:creationId xmlns:a16="http://schemas.microsoft.com/office/drawing/2014/main" id="{E006EC30-5551-92FE-828E-4E65E6A5CBCF}"/>
              </a:ext>
            </a:extLst>
          </p:cNvPr>
          <p:cNvSpPr txBox="1">
            <a:spLocks/>
          </p:cNvSpPr>
          <p:nvPr/>
        </p:nvSpPr>
        <p:spPr>
          <a:xfrm>
            <a:off x="311700" y="3932768"/>
            <a:ext cx="8634883" cy="840703"/>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Taviraj"/>
              <a:buNone/>
              <a:defRPr sz="2400" b="0" i="0" u="none" strike="noStrike" cap="none">
                <a:solidFill>
                  <a:schemeClr val="dk2"/>
                </a:solidFill>
                <a:latin typeface="Taviraj"/>
                <a:ea typeface="Taviraj"/>
                <a:cs typeface="Taviraj"/>
                <a:sym typeface="Taviraj"/>
              </a:defRPr>
            </a:lvl1pPr>
            <a:lvl2pPr marR="0" lvl="1"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2pPr>
            <a:lvl3pPr marR="0" lvl="2"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3pPr>
            <a:lvl4pPr marR="0" lvl="3"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4pPr>
            <a:lvl5pPr marR="0" lvl="4"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5pPr>
            <a:lvl6pPr marR="0" lvl="5"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6pPr>
            <a:lvl7pPr marR="0" lvl="6"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7pPr>
            <a:lvl8pPr marR="0" lvl="7"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8pPr>
            <a:lvl9pPr marR="0" lvl="8" algn="l" rtl="0">
              <a:lnSpc>
                <a:spcPct val="100000"/>
              </a:lnSpc>
              <a:spcBef>
                <a:spcPts val="0"/>
              </a:spcBef>
              <a:spcAft>
                <a:spcPts val="0"/>
              </a:spcAft>
              <a:buClr>
                <a:schemeClr val="dk2"/>
              </a:buClr>
              <a:buSzPts val="3000"/>
              <a:buFont typeface="Georgia"/>
              <a:buNone/>
              <a:defRPr sz="3000" b="1" i="0" u="none" strike="noStrike" cap="none">
                <a:solidFill>
                  <a:schemeClr val="dk2"/>
                </a:solidFill>
                <a:latin typeface="Georgia"/>
                <a:ea typeface="Georgia"/>
                <a:cs typeface="Georgia"/>
                <a:sym typeface="Georgia"/>
              </a:defRPr>
            </a:lvl9pPr>
          </a:lstStyle>
          <a:p>
            <a:r>
              <a:rPr lang="en-US" sz="1800" dirty="0">
                <a:latin typeface="Goudy Old Style" panose="02020502050305020303" pitchFamily="18" charset="77"/>
              </a:rPr>
              <a:t>A 35% Shared Appreciation Loan makes the monthly payment more affordable, opening the door for KY families to buy a median-priced home.</a:t>
            </a:r>
          </a:p>
        </p:txBody>
      </p:sp>
      <p:graphicFrame>
        <p:nvGraphicFramePr>
          <p:cNvPr id="19" name="Table 18">
            <a:extLst>
              <a:ext uri="{FF2B5EF4-FFF2-40B4-BE49-F238E27FC236}">
                <a16:creationId xmlns:a16="http://schemas.microsoft.com/office/drawing/2014/main" id="{B8578FB5-3EC0-6FAA-0DEC-4FE843CB8588}"/>
              </a:ext>
            </a:extLst>
          </p:cNvPr>
          <p:cNvGraphicFramePr>
            <a:graphicFrameLocks noGrp="1"/>
          </p:cNvGraphicFramePr>
          <p:nvPr>
            <p:extLst>
              <p:ext uri="{D42A27DB-BD31-4B8C-83A1-F6EECF244321}">
                <p14:modId xmlns:p14="http://schemas.microsoft.com/office/powerpoint/2010/main" val="1519835851"/>
              </p:ext>
            </p:extLst>
          </p:nvPr>
        </p:nvGraphicFramePr>
        <p:xfrm>
          <a:off x="423786" y="1265698"/>
          <a:ext cx="4283604" cy="2424354"/>
        </p:xfrm>
        <a:graphic>
          <a:graphicData uri="http://schemas.openxmlformats.org/drawingml/2006/table">
            <a:tbl>
              <a:tblPr/>
              <a:tblGrid>
                <a:gridCol w="3012655">
                  <a:extLst>
                    <a:ext uri="{9D8B030D-6E8A-4147-A177-3AD203B41FA5}">
                      <a16:colId xmlns:a16="http://schemas.microsoft.com/office/drawing/2014/main" val="3408044363"/>
                    </a:ext>
                  </a:extLst>
                </a:gridCol>
                <a:gridCol w="1270949">
                  <a:extLst>
                    <a:ext uri="{9D8B030D-6E8A-4147-A177-3AD203B41FA5}">
                      <a16:colId xmlns:a16="http://schemas.microsoft.com/office/drawing/2014/main" val="2629895440"/>
                    </a:ext>
                  </a:extLst>
                </a:gridCol>
              </a:tblGrid>
              <a:tr h="414586">
                <a:tc>
                  <a:txBody>
                    <a:bodyPr/>
                    <a:lstStyle/>
                    <a:p>
                      <a:pPr algn="l" rtl="0" fontAlgn="ctr"/>
                      <a:r>
                        <a:rPr lang="en-US" sz="1400" b="0" i="0" u="none" strike="noStrike" dirty="0">
                          <a:solidFill>
                            <a:srgbClr val="061D29"/>
                          </a:solidFill>
                          <a:effectLst/>
                          <a:latin typeface="Ubuntu Light" panose="020B0304030602030204" pitchFamily="34" charset="0"/>
                        </a:rPr>
                        <a:t>120% of Median Home Price:</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061D29"/>
                          </a:solidFill>
                          <a:effectLst/>
                          <a:latin typeface="Ubuntu Light" panose="020B0304030602030204" pitchFamily="34" charset="0"/>
                        </a:rPr>
                        <a:t>            $303,317</a:t>
                      </a:r>
                    </a:p>
                  </a:txBody>
                  <a:tcPr marL="0" marR="0" marT="0" marB="0" anchor="ctr">
                    <a:lnL>
                      <a:noFill/>
                    </a:lnL>
                    <a:lnR>
                      <a:noFill/>
                    </a:lnR>
                    <a:lnT>
                      <a:noFill/>
                    </a:lnT>
                    <a:lnB>
                      <a:noFill/>
                    </a:lnB>
                    <a:noFill/>
                  </a:tcPr>
                </a:tc>
                <a:extLst>
                  <a:ext uri="{0D108BD9-81ED-4DB2-BD59-A6C34878D82A}">
                    <a16:rowId xmlns:a16="http://schemas.microsoft.com/office/drawing/2014/main" val="497411083"/>
                  </a:ext>
                </a:extLst>
              </a:tr>
              <a:tr h="351424">
                <a:tc>
                  <a:txBody>
                    <a:bodyPr/>
                    <a:lstStyle/>
                    <a:p>
                      <a:pPr algn="l" rtl="0" fontAlgn="ctr"/>
                      <a:r>
                        <a:rPr lang="en-US" sz="1400" b="0" i="0" u="none" strike="noStrike" dirty="0">
                          <a:solidFill>
                            <a:srgbClr val="061D29"/>
                          </a:solidFill>
                          <a:effectLst/>
                          <a:latin typeface="Ubuntu Light" panose="020B0304030602030204" pitchFamily="34" charset="0"/>
                        </a:rPr>
                        <a:t>Median Income:</a:t>
                      </a:r>
                    </a:p>
                  </a:txBody>
                  <a:tcPr marL="0" marR="0" marT="0" marB="0" anchor="ctr">
                    <a:lnL>
                      <a:noFill/>
                    </a:lnL>
                    <a:lnR>
                      <a:noFill/>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61D29"/>
                          </a:solidFill>
                          <a:effectLst/>
                          <a:latin typeface="Ubuntu Light" panose="020B0304030602030204" pitchFamily="34" charset="0"/>
                        </a:rPr>
                        <a:t>       $78,950 / yr </a:t>
                      </a:r>
                    </a:p>
                  </a:txBody>
                  <a:tcPr marL="0" marR="0" marT="0" marB="0" anchor="ctr">
                    <a:lnL>
                      <a:noFill/>
                    </a:lnL>
                    <a:lnR>
                      <a:noFill/>
                    </a:lnR>
                    <a:lnT>
                      <a:noFill/>
                    </a:lnT>
                    <a:lnB>
                      <a:noFill/>
                    </a:lnB>
                    <a:noFill/>
                  </a:tcPr>
                </a:tc>
                <a:extLst>
                  <a:ext uri="{0D108BD9-81ED-4DB2-BD59-A6C34878D82A}">
                    <a16:rowId xmlns:a16="http://schemas.microsoft.com/office/drawing/2014/main" val="2398821517"/>
                  </a:ext>
                </a:extLst>
              </a:tr>
              <a:tr h="414586">
                <a:tc>
                  <a:txBody>
                    <a:bodyPr/>
                    <a:lstStyle/>
                    <a:p>
                      <a:pPr algn="l" rtl="0" fontAlgn="ctr"/>
                      <a:r>
                        <a:rPr lang="en-US" sz="1400" b="0" i="0" u="none" strike="noStrike" dirty="0">
                          <a:solidFill>
                            <a:srgbClr val="061D29"/>
                          </a:solidFill>
                          <a:effectLst/>
                          <a:latin typeface="Ubuntu Light" panose="020B0304030602030204" pitchFamily="34" charset="0"/>
                        </a:rPr>
                        <a:t>Minimum down payment </a:t>
                      </a:r>
                      <a:r>
                        <a:rPr lang="en-US" sz="1400" b="0" i="0" u="none" strike="noStrike" cap="none" dirty="0">
                          <a:solidFill>
                            <a:srgbClr val="061D29"/>
                          </a:solidFill>
                          <a:effectLst/>
                          <a:latin typeface="Ubuntu Light" panose="020B0304030602030204" pitchFamily="34" charset="0"/>
                          <a:ea typeface="+mn-ea"/>
                          <a:cs typeface="+mn-cs"/>
                          <a:sym typeface="Arial"/>
                        </a:rPr>
                        <a:t>(3.0%): </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061D29"/>
                          </a:solidFill>
                          <a:effectLst/>
                          <a:latin typeface="Ubuntu Light" panose="020B0304030602030204" pitchFamily="34" charset="0"/>
                        </a:rPr>
                        <a:t>                 $9,100</a:t>
                      </a:r>
                    </a:p>
                  </a:txBody>
                  <a:tcPr marL="0" marR="0" marT="0" marB="0" anchor="ctr">
                    <a:lnL>
                      <a:noFill/>
                    </a:lnL>
                    <a:lnR>
                      <a:noFill/>
                    </a:lnR>
                    <a:lnT>
                      <a:noFill/>
                    </a:lnT>
                    <a:lnB>
                      <a:noFill/>
                    </a:lnB>
                    <a:noFill/>
                  </a:tcPr>
                </a:tc>
                <a:extLst>
                  <a:ext uri="{0D108BD9-81ED-4DB2-BD59-A6C34878D82A}">
                    <a16:rowId xmlns:a16="http://schemas.microsoft.com/office/drawing/2014/main" val="2564644994"/>
                  </a:ext>
                </a:extLst>
              </a:tr>
              <a:tr h="414586">
                <a:tc>
                  <a:txBody>
                    <a:bodyPr/>
                    <a:lstStyle/>
                    <a:p>
                      <a:pPr algn="l" rtl="0" fontAlgn="ctr"/>
                      <a:r>
                        <a:rPr lang="en-US" sz="1400" b="0" i="0" u="none" strike="noStrike">
                          <a:solidFill>
                            <a:srgbClr val="061D29"/>
                          </a:solidFill>
                          <a:effectLst/>
                          <a:latin typeface="Ubuntu Light" panose="020B0304030602030204" pitchFamily="34" charset="0"/>
                        </a:rPr>
                        <a:t>Mortgage payment before: </a:t>
                      </a:r>
                    </a:p>
                  </a:txBody>
                  <a:tcPr marL="0" marR="0" marT="0" marB="0" anchor="ctr">
                    <a:lnL>
                      <a:noFill/>
                    </a:lnL>
                    <a:lnR>
                      <a:noFill/>
                    </a:lnR>
                    <a:lnT>
                      <a:noFill/>
                    </a:lnT>
                    <a:lnB>
                      <a:noFill/>
                    </a:lnB>
                    <a:noFill/>
                  </a:tcPr>
                </a:tc>
                <a:tc>
                  <a:txBody>
                    <a:bodyPr/>
                    <a:lstStyle/>
                    <a:p>
                      <a:pPr algn="ctr" rtl="0" fontAlgn="ctr"/>
                      <a:r>
                        <a:rPr lang="en-US" sz="1400" b="0" i="0" u="none" strike="noStrike" dirty="0">
                          <a:solidFill>
                            <a:srgbClr val="FF0000"/>
                          </a:solidFill>
                          <a:effectLst/>
                          <a:latin typeface="Ubuntu Light" panose="020B0304030602030204" pitchFamily="34" charset="0"/>
                        </a:rPr>
                        <a:t>       $2,687 / </a:t>
                      </a:r>
                      <a:r>
                        <a:rPr lang="en-US" sz="1400" b="0" i="0" u="none" strike="noStrike" dirty="0" err="1">
                          <a:solidFill>
                            <a:srgbClr val="FF0000"/>
                          </a:solidFill>
                          <a:effectLst/>
                          <a:latin typeface="Ubuntu Light" panose="020B0304030602030204" pitchFamily="34" charset="0"/>
                        </a:rPr>
                        <a:t>mo</a:t>
                      </a:r>
                      <a:endParaRPr lang="en-US" sz="1400" b="0" i="0" u="none" strike="noStrike" dirty="0">
                        <a:solidFill>
                          <a:srgbClr val="FF0000"/>
                        </a:solidFill>
                        <a:effectLst/>
                        <a:latin typeface="Ubuntu Light" panose="020B030403060203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3462998607"/>
                  </a:ext>
                </a:extLst>
              </a:tr>
              <a:tr h="414586">
                <a:tc>
                  <a:txBody>
                    <a:bodyPr/>
                    <a:lstStyle/>
                    <a:p>
                      <a:pPr algn="l" rtl="0" fontAlgn="ctr"/>
                      <a:r>
                        <a:rPr lang="en-US" sz="1400" b="0" i="0" u="none" strike="noStrike" dirty="0">
                          <a:solidFill>
                            <a:srgbClr val="061D29"/>
                          </a:solidFill>
                          <a:effectLst/>
                          <a:latin typeface="Ubuntu Light" panose="020B0304030602030204" pitchFamily="34" charset="0"/>
                        </a:rPr>
                        <a:t>Mortgage payment with </a:t>
                      </a:r>
                      <a:r>
                        <a:rPr lang="en-US" sz="1400" b="0" i="0" u="none" strike="noStrike" dirty="0" err="1">
                          <a:solidFill>
                            <a:srgbClr val="061D29"/>
                          </a:solidFill>
                          <a:effectLst/>
                          <a:latin typeface="Ubuntu Light" panose="020B0304030602030204" pitchFamily="34" charset="0"/>
                        </a:rPr>
                        <a:t>Homium</a:t>
                      </a:r>
                      <a:r>
                        <a:rPr lang="en-US" sz="1400" b="0" i="0" u="none" strike="noStrike" dirty="0">
                          <a:solidFill>
                            <a:srgbClr val="061D29"/>
                          </a:solidFill>
                          <a:effectLst/>
                          <a:latin typeface="Ubuntu Light" panose="020B0304030602030204" pitchFamily="34" charset="0"/>
                        </a:rPr>
                        <a:t>:</a:t>
                      </a:r>
                    </a:p>
                  </a:txBody>
                  <a:tcPr marL="0" marR="0" marT="0" marB="0" anchor="ctr">
                    <a:lnL>
                      <a:noFill/>
                    </a:lnL>
                    <a:lnR>
                      <a:noFill/>
                    </a:lnR>
                    <a:lnT>
                      <a:noFill/>
                    </a:lnT>
                    <a:lnB>
                      <a:noFill/>
                    </a:lnB>
                    <a:noFill/>
                  </a:tcPr>
                </a:tc>
                <a:tc>
                  <a:txBody>
                    <a:bodyPr/>
                    <a:lstStyle/>
                    <a:p>
                      <a:pPr algn="r" rtl="0" fontAlgn="ctr"/>
                      <a:r>
                        <a:rPr lang="en-US" sz="1400" b="0" i="0" u="none" strike="noStrike" dirty="0">
                          <a:solidFill>
                            <a:srgbClr val="14935F"/>
                          </a:solidFill>
                          <a:effectLst/>
                          <a:latin typeface="Ubuntu Light" panose="020B0304030602030204" pitchFamily="34" charset="0"/>
                        </a:rPr>
                        <a:t>$1,747 / </a:t>
                      </a:r>
                      <a:r>
                        <a:rPr lang="en-US" sz="1400" b="0" i="0" u="none" strike="noStrike" dirty="0" err="1">
                          <a:solidFill>
                            <a:srgbClr val="14935F"/>
                          </a:solidFill>
                          <a:effectLst/>
                          <a:latin typeface="Ubuntu Light" panose="020B0304030602030204" pitchFamily="34" charset="0"/>
                        </a:rPr>
                        <a:t>mo</a:t>
                      </a:r>
                      <a:endParaRPr lang="en-US" sz="1400" b="0" i="0" u="none" strike="noStrike" dirty="0">
                        <a:solidFill>
                          <a:srgbClr val="14935F"/>
                        </a:solidFill>
                        <a:effectLst/>
                        <a:latin typeface="Ubuntu Light" panose="020B030403060203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2084924670"/>
                  </a:ext>
                </a:extLst>
              </a:tr>
              <a:tr h="414586">
                <a:tc>
                  <a:txBody>
                    <a:bodyPr/>
                    <a:lstStyle/>
                    <a:p>
                      <a:pPr algn="l" rtl="0" fontAlgn="ctr"/>
                      <a:r>
                        <a:rPr lang="en-US" sz="1400" b="0" i="0" u="none" strike="noStrike">
                          <a:solidFill>
                            <a:srgbClr val="061D29"/>
                          </a:solidFill>
                          <a:effectLst/>
                          <a:latin typeface="Ubuntu Light" panose="020B0304030602030204" pitchFamily="34" charset="0"/>
                        </a:rPr>
                        <a:t>Front ratio (PITI/income): </a:t>
                      </a:r>
                    </a:p>
                  </a:txBody>
                  <a:tcPr marL="0" marR="0" marT="0" marB="0" anchor="ctr">
                    <a:lnL>
                      <a:noFill/>
                    </a:lnL>
                    <a:lnR>
                      <a:noFill/>
                    </a:lnR>
                    <a:lnT>
                      <a:noFill/>
                    </a:lnT>
                    <a:lnB>
                      <a:noFill/>
                    </a:lnB>
                    <a:noFill/>
                  </a:tcPr>
                </a:tc>
                <a:tc>
                  <a:txBody>
                    <a:bodyPr/>
                    <a:lstStyle/>
                    <a:p>
                      <a:pPr algn="r" rtl="0" fontAlgn="ctr"/>
                      <a:r>
                        <a:rPr lang="en-US" sz="1400" b="0" i="1" u="none" strike="noStrike" dirty="0">
                          <a:solidFill>
                            <a:srgbClr val="14935F"/>
                          </a:solidFill>
                          <a:effectLst/>
                          <a:latin typeface="Ubuntu Light" panose="020B0304030602030204" pitchFamily="34" charset="0"/>
                        </a:rPr>
                        <a:t>27%</a:t>
                      </a:r>
                    </a:p>
                  </a:txBody>
                  <a:tcPr marL="0" marR="0" marT="0" marB="0" anchor="ctr">
                    <a:lnL>
                      <a:noFill/>
                    </a:lnL>
                    <a:lnR>
                      <a:noFill/>
                    </a:lnR>
                    <a:lnT>
                      <a:noFill/>
                    </a:lnT>
                    <a:lnB>
                      <a:noFill/>
                    </a:lnB>
                    <a:noFill/>
                  </a:tcPr>
                </a:tc>
                <a:extLst>
                  <a:ext uri="{0D108BD9-81ED-4DB2-BD59-A6C34878D82A}">
                    <a16:rowId xmlns:a16="http://schemas.microsoft.com/office/drawing/2014/main" val="3479603388"/>
                  </a:ext>
                </a:extLst>
              </a:tr>
            </a:tbl>
          </a:graphicData>
        </a:graphic>
      </p:graphicFrame>
      <p:sp>
        <p:nvSpPr>
          <p:cNvPr id="7" name="TextBox 6">
            <a:extLst>
              <a:ext uri="{FF2B5EF4-FFF2-40B4-BE49-F238E27FC236}">
                <a16:creationId xmlns:a16="http://schemas.microsoft.com/office/drawing/2014/main" id="{76D60C1A-549A-9276-56B1-0A7FF395102A}"/>
              </a:ext>
            </a:extLst>
          </p:cNvPr>
          <p:cNvSpPr txBox="1"/>
          <p:nvPr/>
        </p:nvSpPr>
        <p:spPr>
          <a:xfrm>
            <a:off x="1375874" y="4719150"/>
            <a:ext cx="5259241" cy="276999"/>
          </a:xfrm>
          <a:prstGeom prst="rect">
            <a:avLst/>
          </a:prstGeom>
          <a:noFill/>
        </p:spPr>
        <p:txBody>
          <a:bodyPr wrap="square">
            <a:spAutoFit/>
          </a:bodyPr>
          <a:lstStyle/>
          <a:p>
            <a:pPr algn="l"/>
            <a:r>
              <a:rPr lang="en-US" sz="600" dirty="0">
                <a:solidFill>
                  <a:schemeClr val="tx2">
                    <a:lumMod val="50000"/>
                  </a:schemeClr>
                </a:solidFill>
                <a:latin typeface="Ubuntu Light" panose="020B0304030602030204" pitchFamily="34" charset="0"/>
                <a:cs typeface="Taviraj" panose="020B0604020202020204" charset="-34"/>
              </a:rPr>
              <a:t>Assumes 6.5% APR for the first mortgage, and a 20% LTV </a:t>
            </a:r>
            <a:r>
              <a:rPr lang="en-US" sz="600" dirty="0" err="1">
                <a:solidFill>
                  <a:schemeClr val="tx2">
                    <a:lumMod val="50000"/>
                  </a:schemeClr>
                </a:solidFill>
                <a:latin typeface="Ubuntu Light" panose="020B0304030602030204" pitchFamily="34" charset="0"/>
                <a:cs typeface="Taviraj" panose="020B0604020202020204" charset="-34"/>
              </a:rPr>
              <a:t>Homium</a:t>
            </a:r>
            <a:r>
              <a:rPr lang="en-US" sz="600" dirty="0">
                <a:solidFill>
                  <a:schemeClr val="tx2">
                    <a:lumMod val="50000"/>
                  </a:schemeClr>
                </a:solidFill>
                <a:latin typeface="Ubuntu Light" panose="020B0304030602030204" pitchFamily="34" charset="0"/>
                <a:cs typeface="Taviraj" panose="020B0604020202020204" charset="-34"/>
              </a:rPr>
              <a:t> shared appreciation loan. Assumes a 3.5% downpayment, and a 30-year fixed first with no PMI.</a:t>
            </a:r>
          </a:p>
        </p:txBody>
      </p:sp>
      <p:pic>
        <p:nvPicPr>
          <p:cNvPr id="5" name="Picture 4">
            <a:extLst>
              <a:ext uri="{FF2B5EF4-FFF2-40B4-BE49-F238E27FC236}">
                <a16:creationId xmlns:a16="http://schemas.microsoft.com/office/drawing/2014/main" id="{5CEC33AC-1020-755B-DD78-330FF4D7F2A9}"/>
              </a:ext>
            </a:extLst>
          </p:cNvPr>
          <p:cNvPicPr>
            <a:picLocks noChangeAspect="1"/>
          </p:cNvPicPr>
          <p:nvPr/>
        </p:nvPicPr>
        <p:blipFill>
          <a:blip r:embed="rId2"/>
          <a:stretch>
            <a:fillRect/>
          </a:stretch>
        </p:blipFill>
        <p:spPr>
          <a:xfrm>
            <a:off x="5077647" y="1265698"/>
            <a:ext cx="3778513" cy="2277604"/>
          </a:xfrm>
          <a:prstGeom prst="rect">
            <a:avLst/>
          </a:prstGeom>
        </p:spPr>
      </p:pic>
      <p:sp>
        <p:nvSpPr>
          <p:cNvPr id="9" name="Rectangle 8">
            <a:extLst>
              <a:ext uri="{FF2B5EF4-FFF2-40B4-BE49-F238E27FC236}">
                <a16:creationId xmlns:a16="http://schemas.microsoft.com/office/drawing/2014/main" id="{788A7785-A626-A2EC-0F43-B76C26250773}"/>
              </a:ext>
            </a:extLst>
          </p:cNvPr>
          <p:cNvSpPr/>
          <p:nvPr/>
        </p:nvSpPr>
        <p:spPr>
          <a:xfrm>
            <a:off x="7552267" y="1210732"/>
            <a:ext cx="1394316" cy="389467"/>
          </a:xfrm>
          <a:prstGeom prst="rect">
            <a:avLst/>
          </a:prstGeom>
          <a:noFill/>
          <a:ln w="12700">
            <a:solidFill>
              <a:srgbClr val="0033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Ubuntu Light" panose="020B0304030602030204" pitchFamily="34" charset="0"/>
              </a:rPr>
              <a:t>Passes DTI?	</a:t>
            </a:r>
          </a:p>
        </p:txBody>
      </p:sp>
    </p:spTree>
    <p:extLst>
      <p:ext uri="{BB962C8B-B14F-4D97-AF65-F5344CB8AC3E}">
        <p14:creationId xmlns:p14="http://schemas.microsoft.com/office/powerpoint/2010/main" val="11627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69EBE-B60E-472F-B719-F5DF07C139CA}"/>
            </a:ext>
          </a:extLst>
        </p:cNvPr>
        <p:cNvGrpSpPr/>
        <p:nvPr/>
      </p:nvGrpSpPr>
      <p:grpSpPr>
        <a:xfrm>
          <a:off x="0" y="0"/>
          <a:ext cx="0" cy="0"/>
          <a:chOff x="0" y="0"/>
          <a:chExt cx="0" cy="0"/>
        </a:xfrm>
      </p:grpSpPr>
      <p:sp>
        <p:nvSpPr>
          <p:cNvPr id="9" name="Google Shape;280;p32">
            <a:extLst>
              <a:ext uri="{FF2B5EF4-FFF2-40B4-BE49-F238E27FC236}">
                <a16:creationId xmlns:a16="http://schemas.microsoft.com/office/drawing/2014/main" id="{68FCFCAA-E3AF-D7DD-EE17-050E17DAD077}"/>
              </a:ext>
            </a:extLst>
          </p:cNvPr>
          <p:cNvSpPr txBox="1">
            <a:spLocks/>
          </p:cNvSpPr>
          <p:nvPr/>
        </p:nvSpPr>
        <p:spPr>
          <a:xfrm>
            <a:off x="311700" y="342900"/>
            <a:ext cx="8516100" cy="481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Taviraj"/>
              <a:buNone/>
              <a:defRPr sz="3600" b="0" i="0" u="none" strike="noStrike" cap="none">
                <a:solidFill>
                  <a:schemeClr val="bg2"/>
                </a:solidFill>
                <a:latin typeface="Taviraj"/>
                <a:ea typeface="Taviraj"/>
                <a:cs typeface="Taviraj"/>
                <a:sym typeface="Taviraj"/>
              </a:defRPr>
            </a:lvl1pPr>
            <a:lvl2pPr marR="0" lvl="1"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2pPr>
            <a:lvl3pPr marR="0" lvl="2"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3pPr>
            <a:lvl4pPr marR="0" lvl="3"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4pPr>
            <a:lvl5pPr marR="0" lvl="4"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5pPr>
            <a:lvl6pPr marR="0" lvl="5"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6pPr>
            <a:lvl7pPr marR="0" lvl="6"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7pPr>
            <a:lvl8pPr marR="0" lvl="7"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8pPr>
            <a:lvl9pPr marR="0" lvl="8" algn="ctr" rtl="0">
              <a:lnSpc>
                <a:spcPct val="100000"/>
              </a:lnSpc>
              <a:spcBef>
                <a:spcPts val="0"/>
              </a:spcBef>
              <a:spcAft>
                <a:spcPts val="0"/>
              </a:spcAft>
              <a:buClr>
                <a:schemeClr val="accent3"/>
              </a:buClr>
              <a:buSzPts val="3600"/>
              <a:buFont typeface="Georgia"/>
              <a:buNone/>
              <a:defRPr sz="3600" b="1" i="0" u="none" strike="noStrike" cap="none">
                <a:solidFill>
                  <a:schemeClr val="accent3"/>
                </a:solidFill>
                <a:latin typeface="Georgia"/>
                <a:ea typeface="Georgia"/>
                <a:cs typeface="Georgia"/>
                <a:sym typeface="Georgia"/>
              </a:defRPr>
            </a:lvl9pPr>
          </a:lstStyle>
          <a:p>
            <a:r>
              <a:rPr lang="en-US" sz="2400" dirty="0">
                <a:latin typeface="Goudy Old Style" panose="02020502050305020303" pitchFamily="18" charset="77"/>
              </a:rPr>
              <a:t>KHCDF Program Summary (cont’d): Primary Objectives</a:t>
            </a:r>
          </a:p>
        </p:txBody>
      </p:sp>
      <p:sp>
        <p:nvSpPr>
          <p:cNvPr id="12" name="Text Placeholder 3">
            <a:extLst>
              <a:ext uri="{FF2B5EF4-FFF2-40B4-BE49-F238E27FC236}">
                <a16:creationId xmlns:a16="http://schemas.microsoft.com/office/drawing/2014/main" id="{021408F3-EE95-7DBB-784B-740914C4FDD0}"/>
              </a:ext>
            </a:extLst>
          </p:cNvPr>
          <p:cNvSpPr txBox="1">
            <a:spLocks/>
          </p:cNvSpPr>
          <p:nvPr/>
        </p:nvSpPr>
        <p:spPr>
          <a:xfrm>
            <a:off x="218336" y="937232"/>
            <a:ext cx="8707329" cy="2725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351" marR="0" lvl="0" indent="0" algn="l" rtl="0">
              <a:lnSpc>
                <a:spcPct val="115000"/>
              </a:lnSpc>
              <a:spcBef>
                <a:spcPts val="0"/>
              </a:spcBef>
              <a:spcAft>
                <a:spcPts val="0"/>
              </a:spcAft>
              <a:buClr>
                <a:schemeClr val="accent1"/>
              </a:buClr>
              <a:buSzPts val="1400"/>
              <a:buFont typeface="Ubuntu Light"/>
              <a:buNone/>
              <a:tabLst/>
              <a:defRPr sz="1400" b="0" i="0" u="none" strike="noStrike" cap="none">
                <a:solidFill>
                  <a:schemeClr val="dk1"/>
                </a:solidFill>
                <a:latin typeface="Ubuntu Light"/>
                <a:ea typeface="Ubuntu Light"/>
                <a:cs typeface="Ubuntu Light"/>
                <a:sym typeface="Ubuntu Light"/>
              </a:defRPr>
            </a:lvl1pPr>
            <a:lvl2pPr marL="914377" marR="0" lvl="1"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2pPr>
            <a:lvl3pPr marL="1371566" marR="0" lvl="2"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3pPr>
            <a:lvl4pPr marL="1828754" marR="0" lvl="3"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4pPr>
            <a:lvl5pPr marL="2285943" marR="0" lvl="4"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5pPr>
            <a:lvl6pPr marL="2743131" marR="0" lvl="5"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6pPr>
            <a:lvl7pPr marL="3200320" marR="0" lvl="6"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7pPr>
            <a:lvl8pPr marL="3657509" marR="0" lvl="7" indent="-317492" algn="l" rtl="0">
              <a:lnSpc>
                <a:spcPct val="115000"/>
              </a:lnSpc>
              <a:spcBef>
                <a:spcPts val="1000"/>
              </a:spcBef>
              <a:spcAft>
                <a:spcPts val="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8pPr>
            <a:lvl9pPr marL="4114697" marR="0" lvl="8" indent="-317492" algn="l" rtl="0">
              <a:lnSpc>
                <a:spcPct val="115000"/>
              </a:lnSpc>
              <a:spcBef>
                <a:spcPts val="1000"/>
              </a:spcBef>
              <a:spcAft>
                <a:spcPts val="1000"/>
              </a:spcAft>
              <a:buClr>
                <a:schemeClr val="accent1"/>
              </a:buClr>
              <a:buSzPts val="1400"/>
              <a:buFont typeface="Ubuntu Light"/>
              <a:buChar char="•"/>
              <a:defRPr sz="1400" b="0" i="0" u="none" strike="noStrike" cap="none">
                <a:solidFill>
                  <a:schemeClr val="dk1"/>
                </a:solidFill>
                <a:latin typeface="Ubuntu Light"/>
                <a:ea typeface="Ubuntu Light"/>
                <a:cs typeface="Ubuntu Light"/>
                <a:sym typeface="Ubuntu Light"/>
              </a:defRPr>
            </a:lvl9pPr>
          </a:lstStyle>
          <a:p>
            <a:pPr fontAlgn="base"/>
            <a:r>
              <a:rPr lang="en-US" sz="1100" dirty="0">
                <a:solidFill>
                  <a:schemeClr val="tx1"/>
                </a:solidFill>
                <a:latin typeface="Ubuntu Light" panose="020B0304030602030204" pitchFamily="34" charset="0"/>
              </a:rPr>
              <a:t>The </a:t>
            </a:r>
            <a:r>
              <a:rPr lang="en-US" sz="1100" b="1" u="sng" dirty="0">
                <a:solidFill>
                  <a:schemeClr val="tx1"/>
                </a:solidFill>
                <a:latin typeface="Ubuntu Light" panose="020B0304030602030204" pitchFamily="34" charset="0"/>
              </a:rPr>
              <a:t>Kentucky Housing Corp Dream Fund </a:t>
            </a:r>
            <a:r>
              <a:rPr lang="en-US" sz="1100" dirty="0">
                <a:solidFill>
                  <a:schemeClr val="tx1"/>
                </a:solidFill>
                <a:latin typeface="Ubuntu Light" panose="020B0304030602030204" pitchFamily="34" charset="0"/>
              </a:rPr>
              <a:t>is a statewide public-private partnership initiative powered by </a:t>
            </a:r>
            <a:r>
              <a:rPr lang="en-US" sz="1100" dirty="0" err="1">
                <a:solidFill>
                  <a:schemeClr val="tx1"/>
                </a:solidFill>
                <a:latin typeface="Ubuntu Light" panose="020B0304030602030204" pitchFamily="34" charset="0"/>
              </a:rPr>
              <a:t>Homium</a:t>
            </a:r>
            <a:r>
              <a:rPr lang="en-US" sz="1100" dirty="0">
                <a:solidFill>
                  <a:schemeClr val="tx1"/>
                </a:solidFill>
                <a:latin typeface="Ubuntu Light" panose="020B0304030602030204" pitchFamily="34" charset="0"/>
              </a:rPr>
              <a:t>. KHCDF is designed to help reduce the affordability gap for KY middle and working-class first-time homebuyer families who earn too much to qualify for traditional low-income assistance programs but still can’t keep pace with rising home prices, to achieve sustainable homeownership. </a:t>
            </a:r>
          </a:p>
          <a:p>
            <a:pPr fontAlgn="base"/>
            <a:endParaRPr lang="en-US" sz="1100" dirty="0">
              <a:solidFill>
                <a:schemeClr val="tx1"/>
              </a:solidFill>
              <a:latin typeface="Ubuntu Light" panose="020B0304030602030204" pitchFamily="34" charset="0"/>
            </a:endParaRPr>
          </a:p>
          <a:p>
            <a:pPr marL="177801" indent="-171450" fontAlgn="base">
              <a:buFont typeface="Wingdings" pitchFamily="2" charset="2"/>
              <a:buChar char="§"/>
            </a:pPr>
            <a:r>
              <a:rPr lang="en-US" sz="1100" dirty="0">
                <a:solidFill>
                  <a:schemeClr val="tx1"/>
                </a:solidFill>
                <a:latin typeface="Ubuntu Light" panose="020B0304030602030204" pitchFamily="34" charset="0"/>
              </a:rPr>
              <a:t>Helps middle-income Kentucky homebuyers </a:t>
            </a:r>
            <a:r>
              <a:rPr lang="en-US" sz="1100" b="1" dirty="0">
                <a:solidFill>
                  <a:schemeClr val="tx1"/>
                </a:solidFill>
                <a:latin typeface="Ubuntu Light" panose="020B0304030602030204" pitchFamily="34" charset="0"/>
              </a:rPr>
              <a:t>overcome the down payment or monthly payment gap</a:t>
            </a:r>
            <a:r>
              <a:rPr lang="en-US" sz="1100" dirty="0">
                <a:solidFill>
                  <a:schemeClr val="tx1"/>
                </a:solidFill>
                <a:latin typeface="Ubuntu Light" panose="020B0304030602030204" pitchFamily="34" charset="0"/>
              </a:rPr>
              <a:t>, live closer to where they work, build wealth, and stabilize communities being increasingly hollowed out by housing cost pressures </a:t>
            </a:r>
          </a:p>
          <a:p>
            <a:pPr fontAlgn="base"/>
            <a:endParaRPr lang="en-US" sz="1100" dirty="0">
              <a:solidFill>
                <a:schemeClr val="tx1"/>
              </a:solidFill>
              <a:latin typeface="Ubuntu Light" panose="020B0304030602030204" pitchFamily="34" charset="0"/>
            </a:endParaRPr>
          </a:p>
          <a:p>
            <a:pPr marL="177801" indent="-171450" fontAlgn="base">
              <a:buFont typeface="Wingdings" pitchFamily="2" charset="2"/>
              <a:buChar char="§"/>
            </a:pPr>
            <a:r>
              <a:rPr lang="en-US" sz="1100" dirty="0">
                <a:solidFill>
                  <a:schemeClr val="tx1"/>
                </a:solidFill>
                <a:latin typeface="Ubuntu Light" panose="020B0304030602030204" pitchFamily="34" charset="0"/>
              </a:rPr>
              <a:t>Converts state appropriations or local grants into </a:t>
            </a:r>
            <a:r>
              <a:rPr lang="en-US" sz="1100" b="1" dirty="0">
                <a:solidFill>
                  <a:schemeClr val="tx1"/>
                </a:solidFill>
                <a:latin typeface="Ubuntu Light" panose="020B0304030602030204" pitchFamily="34" charset="0"/>
              </a:rPr>
              <a:t>perpetually </a:t>
            </a:r>
            <a:r>
              <a:rPr lang="en-US" sz="1100" b="1" dirty="0" err="1">
                <a:solidFill>
                  <a:schemeClr val="tx1"/>
                </a:solidFill>
                <a:latin typeface="Ubuntu Light" panose="020B0304030602030204" pitchFamily="34" charset="0"/>
              </a:rPr>
              <a:t>reuseable</a:t>
            </a:r>
            <a:r>
              <a:rPr lang="en-US" sz="1100" b="1" dirty="0">
                <a:solidFill>
                  <a:schemeClr val="tx1"/>
                </a:solidFill>
                <a:latin typeface="Ubuntu Light" panose="020B0304030602030204" pitchFamily="34" charset="0"/>
              </a:rPr>
              <a:t> capital </a:t>
            </a:r>
            <a:r>
              <a:rPr lang="en-US" sz="1100" dirty="0">
                <a:solidFill>
                  <a:schemeClr val="tx1"/>
                </a:solidFill>
                <a:latin typeface="Ubuntu Light" panose="020B0304030602030204" pitchFamily="34" charset="0"/>
              </a:rPr>
              <a:t>(payoffs from existing borrowers are recycled into new loans), allowing dollars to scale alongside private contributions and serve households repeatedly over time, amplifying impact. The product is structured as an open-ended fund, allowing for additional investors or recycling capital.</a:t>
            </a:r>
          </a:p>
          <a:p>
            <a:pPr fontAlgn="base"/>
            <a:endParaRPr lang="en-US" sz="1100" dirty="0">
              <a:solidFill>
                <a:schemeClr val="tx1"/>
              </a:solidFill>
              <a:latin typeface="Ubuntu Light" panose="020B0304030602030204" pitchFamily="34" charset="0"/>
            </a:endParaRPr>
          </a:p>
          <a:p>
            <a:pPr marL="177801" indent="-171450" fontAlgn="base">
              <a:buFont typeface="Wingdings" pitchFamily="2" charset="2"/>
              <a:buChar char="§"/>
            </a:pPr>
            <a:r>
              <a:rPr lang="en-US" sz="1100" b="1" dirty="0">
                <a:solidFill>
                  <a:schemeClr val="tx1"/>
                </a:solidFill>
                <a:latin typeface="Ubuntu Light" panose="020B0304030602030204" pitchFamily="34" charset="0"/>
              </a:rPr>
              <a:t>Supplements Kentucky Housing Corps Housing’s initiatives </a:t>
            </a:r>
            <a:r>
              <a:rPr lang="en-US" sz="1100" dirty="0">
                <a:solidFill>
                  <a:schemeClr val="tx1"/>
                </a:solidFill>
                <a:latin typeface="Ubuntu Light" panose="020B0304030602030204" pitchFamily="34" charset="0"/>
              </a:rPr>
              <a:t>with a market-based, highly flexible and scalable model that can be deployed across specialized focus areas (e.g. geographic zones, veteran-only, employer DPA, developer partnerships, etc.)</a:t>
            </a:r>
          </a:p>
        </p:txBody>
      </p:sp>
      <p:sp>
        <p:nvSpPr>
          <p:cNvPr id="3" name="TextBox 2">
            <a:extLst>
              <a:ext uri="{FF2B5EF4-FFF2-40B4-BE49-F238E27FC236}">
                <a16:creationId xmlns:a16="http://schemas.microsoft.com/office/drawing/2014/main" id="{0CF7606C-B125-028D-7072-507950E9BD03}"/>
              </a:ext>
            </a:extLst>
          </p:cNvPr>
          <p:cNvSpPr txBox="1"/>
          <p:nvPr/>
        </p:nvSpPr>
        <p:spPr>
          <a:xfrm>
            <a:off x="311700" y="3836936"/>
            <a:ext cx="8771340" cy="707886"/>
          </a:xfrm>
          <a:prstGeom prst="rect">
            <a:avLst/>
          </a:prstGeom>
          <a:noFill/>
        </p:spPr>
        <p:txBody>
          <a:bodyPr wrap="square">
            <a:spAutoFit/>
          </a:bodyPr>
          <a:lstStyle/>
          <a:p>
            <a:pPr algn="l"/>
            <a:r>
              <a:rPr lang="en-US" sz="1000" i="1" dirty="0">
                <a:solidFill>
                  <a:schemeClr val="tx2">
                    <a:lumMod val="50000"/>
                  </a:schemeClr>
                </a:solidFill>
                <a:latin typeface="Ubuntu Light" panose="020B0304030602030204" pitchFamily="34" charset="0"/>
                <a:cs typeface="Taviraj" panose="020B0604020202020204" charset="-34"/>
              </a:rPr>
              <a:t>Note: Program sponsors can tailor eligibility criteria to be highly specific and geographically segmented. </a:t>
            </a:r>
          </a:p>
          <a:p>
            <a:pPr algn="l"/>
            <a:endParaRPr lang="en-US" sz="1000" i="1" dirty="0">
              <a:solidFill>
                <a:schemeClr val="tx2">
                  <a:lumMod val="50000"/>
                </a:schemeClr>
              </a:solidFill>
              <a:latin typeface="Ubuntu Light" panose="020B0304030602030204" pitchFamily="34" charset="0"/>
              <a:cs typeface="Taviraj" panose="020B0604020202020204" charset="-34"/>
            </a:endParaRPr>
          </a:p>
          <a:p>
            <a:pPr algn="l"/>
            <a:r>
              <a:rPr lang="en-US" sz="1000" i="1" dirty="0">
                <a:solidFill>
                  <a:schemeClr val="tx2">
                    <a:lumMod val="50000"/>
                  </a:schemeClr>
                </a:solidFill>
                <a:latin typeface="Ubuntu Light" panose="020B0304030602030204" pitchFamily="34" charset="0"/>
                <a:cs typeface="Taviraj" panose="020B0604020202020204" charset="-34"/>
              </a:rPr>
              <a:t>For instance, a KHC Dream Fund may have differing eligibility criteria across the largest cities or towns of the Sponsor’s interest; a Carson City sub-sleeve of the fund may be based on its existing program DPA criteria, other sleeve terms may differ.  </a:t>
            </a:r>
          </a:p>
        </p:txBody>
      </p:sp>
      <p:sp>
        <p:nvSpPr>
          <p:cNvPr id="2" name="Slide Number Placeholder 2">
            <a:extLst>
              <a:ext uri="{FF2B5EF4-FFF2-40B4-BE49-F238E27FC236}">
                <a16:creationId xmlns:a16="http://schemas.microsoft.com/office/drawing/2014/main" id="{1347870C-73AB-193C-5586-B1047BA8EF2A}"/>
              </a:ext>
            </a:extLst>
          </p:cNvPr>
          <p:cNvSpPr txBox="1">
            <a:spLocks/>
          </p:cNvSpPr>
          <p:nvPr/>
        </p:nvSpPr>
        <p:spPr>
          <a:xfrm>
            <a:off x="8470329" y="4731285"/>
            <a:ext cx="548700" cy="237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defRPr/>
            </a:pPr>
            <a:fld id="{00000000-1234-1234-1234-123412341234}" type="slidenum">
              <a:rPr lang="en" sz="800" smtClean="0">
                <a:solidFill>
                  <a:srgbClr val="061D29"/>
                </a:solidFill>
                <a:latin typeface="Ubuntu Light"/>
                <a:sym typeface="Ubuntu Light"/>
              </a:rPr>
              <a:pPr algn="r">
                <a:defRPr/>
              </a:pPr>
              <a:t>9</a:t>
            </a:fld>
            <a:endParaRPr lang="en" sz="800">
              <a:solidFill>
                <a:srgbClr val="061D29"/>
              </a:solidFill>
              <a:latin typeface="Ubuntu Light"/>
              <a:sym typeface="Ubuntu Light"/>
            </a:endParaRPr>
          </a:p>
        </p:txBody>
      </p:sp>
    </p:spTree>
    <p:extLst>
      <p:ext uri="{BB962C8B-B14F-4D97-AF65-F5344CB8AC3E}">
        <p14:creationId xmlns:p14="http://schemas.microsoft.com/office/powerpoint/2010/main" val="2837008193"/>
      </p:ext>
    </p:extLst>
  </p:cSld>
  <p:clrMapOvr>
    <a:masterClrMapping/>
  </p:clrMapOvr>
</p:sld>
</file>

<file path=ppt/theme/theme1.xml><?xml version="1.0" encoding="utf-8"?>
<a:theme xmlns:a="http://schemas.openxmlformats.org/drawingml/2006/main" name="Homium_Master">
  <a:themeElements>
    <a:clrScheme name="Homium">
      <a:dk1>
        <a:srgbClr val="061D29"/>
      </a:dk1>
      <a:lt1>
        <a:srgbClr val="FFFFFF"/>
      </a:lt1>
      <a:dk2>
        <a:srgbClr val="00334A"/>
      </a:dk2>
      <a:lt2>
        <a:srgbClr val="EEEDEE"/>
      </a:lt2>
      <a:accent1>
        <a:srgbClr val="E5A745"/>
      </a:accent1>
      <a:accent2>
        <a:srgbClr val="003349"/>
      </a:accent2>
      <a:accent3>
        <a:srgbClr val="0079A5"/>
      </a:accent3>
      <a:accent4>
        <a:srgbClr val="EEEDEE"/>
      </a:accent4>
      <a:accent5>
        <a:srgbClr val="14935F"/>
      </a:accent5>
      <a:accent6>
        <a:srgbClr val="EF6961"/>
      </a:accent6>
      <a:hlink>
        <a:srgbClr val="E5A745"/>
      </a:hlink>
      <a:folHlink>
        <a:srgbClr val="E3A6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012A600A37BE46B73852637939CB93" ma:contentTypeVersion="23" ma:contentTypeDescription="Create a new document." ma:contentTypeScope="" ma:versionID="46dfa9c6aeb7e76c2f7e11b3dac4c2be">
  <xsd:schema xmlns:xsd="http://www.w3.org/2001/XMLSchema" xmlns:xs="http://www.w3.org/2001/XMLSchema" xmlns:p="http://schemas.microsoft.com/office/2006/metadata/properties" xmlns:ns1="http://schemas.microsoft.com/sharepoint/v3" xmlns:ns2="44fb2ddf-04c8-4270-8057-3044c32cd6d4" xmlns:ns3="0e80210e-6631-476c-b2cb-22664cb37eac" targetNamespace="http://schemas.microsoft.com/office/2006/metadata/properties" ma:root="true" ma:fieldsID="942aece1d2e6c357ac6d8abf54c5345b" ns1:_="" ns2:_="" ns3:_="">
    <xsd:import namespace="http://schemas.microsoft.com/sharepoint/v3"/>
    <xsd:import namespace="44fb2ddf-04c8-4270-8057-3044c32cd6d4"/>
    <xsd:import namespace="0e80210e-6631-476c-b2cb-22664cb37eac"/>
    <xsd:element name="properties">
      <xsd:complexType>
        <xsd:sequence>
          <xsd:element name="documentManagement">
            <xsd:complexType>
              <xsd:all>
                <xsd:element ref="ns2:MigrationWizId" minOccurs="0"/>
                <xsd:element ref="ns2:MigrationWizIdPermissions" minOccurs="0"/>
                <xsd:element ref="ns2:MigrationWizIdVersion" minOccurs="0"/>
                <xsd:element ref="ns2:MigrationWizIdPermissionLevels" minOccurs="0"/>
                <xsd:element ref="ns2:MigrationWizIdDocumentLibraryPermissions" minOccurs="0"/>
                <xsd:element ref="ns2:MigrationWizIdSecurityGroups" minOccurs="0"/>
                <xsd:element ref="ns2:lcf76f155ced4ddcb4097134ff3c332f0" minOccurs="0"/>
                <xsd:element ref="ns2:Rank"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9" nillable="true" ma:displayName="Unified Compliance Policy Properties" ma:hidden="true" ma:internalName="_ip_UnifiedCompliancePolicyProperties">
      <xsd:simpleType>
        <xsd:restriction base="dms:Note"/>
      </xsd:simpleType>
    </xsd:element>
    <xsd:element name="_ip_UnifiedCompliancePolicyUIAction" ma:index="3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fb2ddf-04c8-4270-8057-3044c32cd6d4"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igrationWizIdPermissionLevels" ma:index="11" nillable="true" ma:displayName="MigrationWizIdPermissionLevels" ma:internalName="MigrationWizIdPermissionLevels">
      <xsd:simpleType>
        <xsd:restriction base="dms:Text"/>
      </xsd:simpleType>
    </xsd:element>
    <xsd:element name="MigrationWizIdDocumentLibraryPermissions" ma:index="12" nillable="true" ma:displayName="MigrationWizIdDocumentLibraryPermissions" ma:internalName="MigrationWizIdDocumentLibraryPermissions">
      <xsd:simpleType>
        <xsd:restriction base="dms:Text"/>
      </xsd:simpleType>
    </xsd:element>
    <xsd:element name="MigrationWizIdSecurityGroups" ma:index="13" nillable="true" ma:displayName="MigrationWizIdSecurityGroups" ma:internalName="MigrationWizIdSecurityGroups">
      <xsd:simpleType>
        <xsd:restriction base="dms:Text"/>
      </xsd:simpleType>
    </xsd:element>
    <xsd:element name="lcf76f155ced4ddcb4097134ff3c332f0" ma:index="14" nillable="true" ma:displayName="Image Tags_0" ma:hidden="true" ma:internalName="lcf76f155ced4ddcb4097134ff3c332f0" ma:readOnly="false">
      <xsd:simpleType>
        <xsd:restriction base="dms:Note"/>
      </xsd:simpleType>
    </xsd:element>
    <xsd:element name="Rank" ma:index="15" nillable="true" ma:displayName="Rank" ma:internalName="Rank" ma:readOnly="false" ma:percentage="FALSE">
      <xsd:simpleType>
        <xsd:restriction base="dms:Number"/>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f4ae82a-9470-4a17-bffa-91dafd2fe710" ma:termSetId="09814cd3-568e-fe90-9814-8d621ff8fb84" ma:anchorId="fba54fb3-c3e1-fe81-a776-ca4b69148c4d" ma:open="true" ma:isKeyword="false">
      <xsd:complexType>
        <xsd:sequence>
          <xsd:element ref="pc:Terms" minOccurs="0" maxOccurs="1"/>
        </xsd:sequence>
      </xsd:complexType>
    </xsd:element>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MediaServiceLocation" ma:index="2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80210e-6631-476c-b2cb-22664cb37e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9501ef7-dd7e-4f08-8066-8dda5b320712}" ma:internalName="TaxCatchAll" ma:showField="CatchAllData" ma:web="0e80210e-6631-476c-b2cb-22664cb37e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4fb2ddf-04c8-4270-8057-3044c32cd6d4">
      <Terms xmlns="http://schemas.microsoft.com/office/infopath/2007/PartnerControls"/>
    </lcf76f155ced4ddcb4097134ff3c332f>
    <TaxCatchAll xmlns="0e80210e-6631-476c-b2cb-22664cb37eac" xsi:nil="true"/>
    <Rank xmlns="44fb2ddf-04c8-4270-8057-3044c32cd6d4" xsi:nil="true"/>
    <MigrationWizIdSecurityGroups xmlns="44fb2ddf-04c8-4270-8057-3044c32cd6d4" xsi:nil="true"/>
    <MigrationWizIdPermissions xmlns="44fb2ddf-04c8-4270-8057-3044c32cd6d4" xsi:nil="true"/>
    <lcf76f155ced4ddcb4097134ff3c332f0 xmlns="44fb2ddf-04c8-4270-8057-3044c32cd6d4" xsi:nil="true"/>
    <MigrationWizId xmlns="44fb2ddf-04c8-4270-8057-3044c32cd6d4">82d49146-115f-4998-a35c-19cd16a58f99</MigrationWizId>
    <MigrationWizIdDocumentLibraryPermissions xmlns="44fb2ddf-04c8-4270-8057-3044c32cd6d4" xsi:nil="true"/>
    <MigrationWizIdVersion xmlns="44fb2ddf-04c8-4270-8057-3044c32cd6d4">82d49146-115f-4998-a35c-19cd16a58f99-638641733440000000</MigrationWizIdVersion>
    <MigrationWizIdPermissionLevels xmlns="44fb2ddf-04c8-4270-8057-3044c32cd6d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1AF7FA1-4964-43AE-88E2-7E6F398FCD03}">
  <ds:schemaRefs>
    <ds:schemaRef ds:uri="0e80210e-6631-476c-b2cb-22664cb37eac"/>
    <ds:schemaRef ds:uri="44fb2ddf-04c8-4270-8057-3044c32cd6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BFE08D3-69C2-444B-B378-362D20E4D60A}">
  <ds:schemaRefs>
    <ds:schemaRef ds:uri="http://schemas.microsoft.com/sharepoint/v3/contenttype/forms"/>
  </ds:schemaRefs>
</ds:datastoreItem>
</file>

<file path=customXml/itemProps3.xml><?xml version="1.0" encoding="utf-8"?>
<ds:datastoreItem xmlns:ds="http://schemas.openxmlformats.org/officeDocument/2006/customXml" ds:itemID="{67B0CFDE-FAA1-4BF3-85B0-EBDC7D305A1C}">
  <ds:schemaRefs>
    <ds:schemaRef ds:uri="http://www.w3.org/XML/1998/namespace"/>
    <ds:schemaRef ds:uri="http://purl.org/dc/dcmitype/"/>
    <ds:schemaRef ds:uri="http://schemas.microsoft.com/office/2006/documentManagement/types"/>
    <ds:schemaRef ds:uri="44fb2ddf-04c8-4270-8057-3044c32cd6d4"/>
    <ds:schemaRef ds:uri="http://schemas.microsoft.com/office/infopath/2007/PartnerControls"/>
    <ds:schemaRef ds:uri="0e80210e-6631-476c-b2cb-22664cb37eac"/>
    <ds:schemaRef ds:uri="http://schemas.microsoft.com/office/2006/metadata/properties"/>
    <ds:schemaRef ds:uri="http://purl.org/dc/elements/1.1/"/>
    <ds:schemaRef ds:uri="http://purl.org/dc/terms/"/>
    <ds:schemaRef ds:uri="http://schemas.openxmlformats.org/package/2006/metadata/core-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10138</TotalTime>
  <Words>3910</Words>
  <Application>Microsoft Macintosh PowerPoint</Application>
  <PresentationFormat>On-screen Show (16:9)</PresentationFormat>
  <Paragraphs>428</Paragraphs>
  <Slides>28</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Goudy Old Style</vt:lpstr>
      <vt:lpstr>Wingdings</vt:lpstr>
      <vt:lpstr>Poppins Light</vt:lpstr>
      <vt:lpstr>Poppins</vt:lpstr>
      <vt:lpstr>Ubuntu Light</vt:lpstr>
      <vt:lpstr>Arial</vt:lpstr>
      <vt:lpstr>Playfair Display</vt:lpstr>
      <vt:lpstr>Ubuntu</vt:lpstr>
      <vt:lpstr>Taviraj</vt:lpstr>
      <vt:lpstr>Century Gothic</vt:lpstr>
      <vt:lpstr>Microsoft Sans Serif</vt:lpstr>
      <vt:lpstr>Montserrat Medium</vt:lpstr>
      <vt:lpstr>Homium_Master</vt:lpstr>
      <vt:lpstr>Expanding Homeownership and  Wealth Creation across Kentucky Regional Market Analysis for KHC on: - Louisville/Jefferson County MSA - Cincinnati-Wilmington MSA</vt:lpstr>
      <vt:lpstr>PowerPoint Presentation</vt:lpstr>
      <vt:lpstr>Executive Summary</vt:lpstr>
      <vt:lpstr>PowerPoint Presentation</vt:lpstr>
      <vt:lpstr>The KHC Dream Fund (KHCDF) Summary &amp; Impact</vt:lpstr>
      <vt:lpstr>PowerPoint Presentation</vt:lpstr>
      <vt:lpstr>The median income cannot qualify for a mortgage on the 120% of median home in11 of 13 Zip Codes (85%) in 13 KY Counties.</vt:lpstr>
      <vt:lpstr>With a Homium loan, the median income can buy a home that is 120% of the median home value in all 13 counties.</vt:lpstr>
      <vt:lpstr>PowerPoint Presentation</vt:lpstr>
      <vt:lpstr>PowerPoint Presentation</vt:lpstr>
      <vt:lpstr>Kentucky Housing Corp Dream Fund Program Structural Overview</vt:lpstr>
      <vt:lpstr>PowerPoint Presentation</vt:lpstr>
      <vt:lpstr>Homium offers an End-to-End Fund Model for Sponsors to Directly Finance Homeownership</vt:lpstr>
      <vt:lpstr>Kentucky Housing Corp can continue its leadership in the housing market using Homium to deliver a sustainable, evergreen program with lasting impact.</vt:lpstr>
      <vt:lpstr>Homium Loan Terms and Use Cases</vt:lpstr>
      <vt:lpstr>Homium’s Fair Shared Appreciation Loan Model – Borrower Terms</vt:lpstr>
      <vt:lpstr>PowerPoint Presentation</vt:lpstr>
      <vt:lpstr>Appendix</vt:lpstr>
      <vt:lpstr>Homeownership is a key tool for erasing economic inequality.</vt:lpstr>
      <vt:lpstr>Homium provides an easy way to make shared appreciation loans to first-time homebuyers for homeownership programs.</vt:lpstr>
      <vt:lpstr>Most homes are financed in two parts…</vt:lpstr>
      <vt:lpstr>A zero interest 2nd mortgage can reduce the homeowner’s payment: </vt:lpstr>
      <vt:lpstr>Homium instantly securitizes these loans at a low cost.</vt:lpstr>
      <vt:lpstr>Example Borrower Repayment Scenario With Homium</vt:lpstr>
      <vt:lpstr>Case Study: California’s “Dream For All” Shared Appreciation Loan </vt:lpstr>
      <vt:lpstr>PowerPoint Presentation</vt:lpstr>
      <vt:lpstr>Proven Leadership Team and Strategic Partnerships</vt:lpstr>
      <vt:lpstr>Homium 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Trillion Dollar Asset Class Hiding in Plain Sight</dc:title>
  <dc:creator>Christina</dc:creator>
  <cp:lastModifiedBy>Christina Sisti</cp:lastModifiedBy>
  <cp:revision>2</cp:revision>
  <cp:lastPrinted>2023-07-31T20:17:46Z</cp:lastPrinted>
  <dcterms:modified xsi:type="dcterms:W3CDTF">2026-01-12T16:23:04Z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0x0101003F012A600A37BE46B73852637939CB93</vt:lpwstr>
  </property>
  <property fmtid="{D5CDD505-2E9C-101B-9397-08002B2CF9AE}" pid="3" name="MediaServiceImageTags">
    <vt:lpwstr/>
  </property>
</Properties>
</file>